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type="screen16x9" cy="6858000" cx="12192000"/>
  <p:notesSz cx="7559675" cy="10691813"/>
  <p:defaultTextStyle>
    <a:defPPr>
      <a:defRPr lang="pl-PL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Styl pośredni 3">
    <a:wholeTbl>
      <a:tcTxStyle>
        <a:fontRef idx="minor">
          <a:srgbClr val="00000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slideViewPr>
    <p:cSldViewPr>
      <p:cViewPr>
        <p:scale>
          <a:sx n="0" d="0"/>
          <a:sy n="0" d="0"/>
        </p:scale>
        <p:origin x="0" y="0"/>
      </p:cViewPr>
    </p:cSldViewPr>
  </p:slide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tableStyles" Target="tableStyle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6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6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6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 Slide"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x">
  <p:cSld name="Title Slide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/>
        </p:spPr>
        <p:txBody>
          <a:bodyPr anchor="ctr" bIns="0" lIns="0" rIns="0" tIns="0">
            <a:noAutofit/>
          </a:bodyPr>
          <a:p>
            <a:endParaRPr b="0" sz="1800" lang="pl-PL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582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/>
        </p:spPr>
        <p:txBody>
          <a:bodyPr anchor="ctr" bIns="0" lIns="0" rIns="0" tIns="0">
            <a:noAutofit/>
          </a:bodyPr>
          <a:p>
            <a:pPr algn="ctr"/>
            <a:endParaRPr b="0" sz="3200" lang="pl-PL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, Content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/>
        </p:spPr>
        <p:txBody>
          <a:bodyPr anchor="ctr" bIns="0" lIns="0" rIns="0" tIns="0">
            <a:noAutofit/>
          </a:bodyPr>
          <a:p>
            <a:endParaRPr b="0" sz="1800" lang="pl-PL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65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/>
        </p:spPr>
        <p:txBody>
          <a:bodyPr bIns="0" lIns="0" rIns="0" tIns="0">
            <a:normAutofit/>
          </a:bodyPr>
          <a:p>
            <a:endParaRPr b="0" sz="2800" lang="pl-PL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itle, 2 Content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/>
        </p:spPr>
        <p:txBody>
          <a:bodyPr anchor="ctr" bIns="0" lIns="0" rIns="0" tIns="0">
            <a:noAutofit/>
          </a:bodyPr>
          <a:p>
            <a:endParaRPr b="0" sz="1800" lang="pl-PL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65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/>
        </p:spPr>
        <p:txBody>
          <a:bodyPr bIns="0" lIns="0" rIns="0" tIns="0">
            <a:normAutofit/>
          </a:bodyPr>
          <a:p>
            <a:endParaRPr b="0" sz="2800" lang="pl-PL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65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/>
        </p:spPr>
        <p:txBody>
          <a:bodyPr bIns="0" lIns="0" rIns="0" tIns="0">
            <a:normAutofit/>
          </a:bodyPr>
          <a:p>
            <a:endParaRPr b="0" sz="2800" lang="pl-PL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/>
        </p:spPr>
        <p:txBody>
          <a:bodyPr anchor="ctr" bIns="0" lIns="0" rIns="0" tIns="0">
            <a:noAutofit/>
          </a:bodyPr>
          <a:p>
            <a:endParaRPr b="0" sz="1800" lang="pl-PL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nly">
  <p:cSld name="Centered Text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/>
        </p:spPr>
        <p:txBody>
          <a:bodyPr anchor="ctr" bIns="0" lIns="0" rIns="0" tIns="0">
            <a:noAutofit/>
          </a:bodyPr>
          <a:p>
            <a:pPr algn="ctr"/>
            <a:endParaRPr b="0" sz="3200" lang="pl-PL" spc="-1" strike="noStrike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AndObj">
  <p:cSld name="Title, 2 Content and Content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/>
        </p:spPr>
        <p:txBody>
          <a:bodyPr anchor="ctr" bIns="0" lIns="0" rIns="0" tIns="0">
            <a:noAutofit/>
          </a:bodyPr>
          <a:p>
            <a:endParaRPr b="0" sz="1800" lang="pl-PL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65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/>
        </p:spPr>
        <p:txBody>
          <a:bodyPr bIns="0" lIns="0" rIns="0" tIns="0">
            <a:normAutofit/>
          </a:bodyPr>
          <a:p>
            <a:endParaRPr b="0" sz="2800" lang="pl-PL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658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/>
        </p:spPr>
        <p:txBody>
          <a:bodyPr bIns="0" lIns="0" rIns="0" tIns="0">
            <a:normAutofit/>
          </a:bodyPr>
          <a:p>
            <a:endParaRPr b="0" sz="2800" lang="pl-PL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659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/>
        </p:spPr>
        <p:txBody>
          <a:bodyPr bIns="0" lIns="0" rIns="0" tIns="0">
            <a:normAutofit/>
          </a:bodyPr>
          <a:p>
            <a:endParaRPr b="0" sz="2800" lang="pl-PL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AndTwoObj">
  <p:cSld name="Title Content and 2 Content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/>
        </p:spPr>
        <p:txBody>
          <a:bodyPr anchor="ctr" bIns="0" lIns="0" rIns="0" tIns="0">
            <a:noAutofit/>
          </a:bodyPr>
          <a:p>
            <a:endParaRPr b="0" sz="1800" lang="pl-PL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66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/>
        </p:spPr>
        <p:txBody>
          <a:bodyPr bIns="0" lIns="0" rIns="0" tIns="0">
            <a:normAutofit/>
          </a:bodyPr>
          <a:p>
            <a:endParaRPr b="0" sz="2800" lang="pl-PL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66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/>
        </p:spPr>
        <p:txBody>
          <a:bodyPr bIns="0" lIns="0" rIns="0" tIns="0">
            <a:normAutofit/>
          </a:bodyPr>
          <a:p>
            <a:endParaRPr b="0" sz="2800" lang="pl-PL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663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/>
        </p:spPr>
        <p:txBody>
          <a:bodyPr bIns="0" lIns="0" rIns="0" tIns="0">
            <a:normAutofit/>
          </a:bodyPr>
          <a:p>
            <a:endParaRPr b="0" sz="2800" lang="pl-PL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OverTx">
  <p:cSld name="Title, 2 Content over Content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/>
        </p:spPr>
        <p:txBody>
          <a:bodyPr anchor="ctr" bIns="0" lIns="0" rIns="0" tIns="0">
            <a:noAutofit/>
          </a:bodyPr>
          <a:p>
            <a:endParaRPr b="0" sz="1800" lang="pl-PL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64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/>
        </p:spPr>
        <p:txBody>
          <a:bodyPr bIns="0" lIns="0" rIns="0" tIns="0">
            <a:normAutofit/>
          </a:bodyPr>
          <a:p>
            <a:endParaRPr b="0" sz="2800" lang="pl-PL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64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/>
        </p:spPr>
        <p:txBody>
          <a:bodyPr bIns="0" lIns="0" rIns="0" tIns="0">
            <a:normAutofit/>
          </a:bodyPr>
          <a:p>
            <a:endParaRPr b="0" sz="2800" lang="pl-PL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646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/>
        </p:spPr>
        <p:txBody>
          <a:bodyPr bIns="0" lIns="0" rIns="0" tIns="0">
            <a:normAutofit/>
          </a:bodyPr>
          <a:p>
            <a:endParaRPr b="0" sz="2800" lang="pl-PL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OverTx">
  <p:cSld name="Title, Content over Content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/>
        </p:spPr>
        <p:txBody>
          <a:bodyPr anchor="ctr" bIns="0" lIns="0" rIns="0" tIns="0">
            <a:noAutofit/>
          </a:bodyPr>
          <a:p>
            <a:endParaRPr b="0" sz="1800" lang="pl-PL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64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/>
        </p:spPr>
        <p:txBody>
          <a:bodyPr bIns="0" lIns="0" rIns="0" tIns="0">
            <a:normAutofit/>
          </a:bodyPr>
          <a:p>
            <a:endParaRPr b="0" sz="2800" lang="pl-PL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649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/>
        </p:spPr>
        <p:txBody>
          <a:bodyPr bIns="0" lIns="0" rIns="0" tIns="0">
            <a:normAutofit/>
          </a:bodyPr>
          <a:p>
            <a:endParaRPr b="0" sz="2800" lang="pl-PL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fourObj">
  <p:cSld name="Title, 4 Content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/>
        </p:spPr>
        <p:txBody>
          <a:bodyPr anchor="ctr" bIns="0" lIns="0" rIns="0" tIns="0">
            <a:noAutofit/>
          </a:bodyPr>
          <a:p>
            <a:endParaRPr b="0" sz="1800" lang="pl-PL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63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/>
        </p:spPr>
        <p:txBody>
          <a:bodyPr bIns="0" lIns="0" rIns="0" tIns="0">
            <a:normAutofit/>
          </a:bodyPr>
          <a:p>
            <a:endParaRPr b="0" sz="2800" lang="pl-PL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64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/>
        </p:spPr>
        <p:txBody>
          <a:bodyPr bIns="0" lIns="0" rIns="0" tIns="0">
            <a:normAutofit/>
          </a:bodyPr>
          <a:p>
            <a:endParaRPr b="0" sz="2800" lang="pl-PL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641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/>
        </p:spPr>
        <p:txBody>
          <a:bodyPr bIns="0" lIns="0" rIns="0" tIns="0">
            <a:normAutofit/>
          </a:bodyPr>
          <a:p>
            <a:endParaRPr b="0" sz="2800" lang="pl-PL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642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/>
        </p:spPr>
        <p:txBody>
          <a:bodyPr bIns="0" lIns="0" rIns="0" tIns="0">
            <a:normAutofit/>
          </a:bodyPr>
          <a:p>
            <a:endParaRPr b="0" sz="2800" lang="pl-PL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Title, 6 Content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/>
        </p:spPr>
        <p:txBody>
          <a:bodyPr anchor="ctr" bIns="0" lIns="0" rIns="0" tIns="0">
            <a:noAutofit/>
          </a:bodyPr>
          <a:p>
            <a:endParaRPr b="0" sz="1800" lang="pl-PL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63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/>
        </p:spPr>
        <p:txBody>
          <a:bodyPr bIns="0" lIns="0" rIns="0" tIns="0">
            <a:normAutofit/>
          </a:bodyPr>
          <a:p>
            <a:endParaRPr b="0" sz="2800" lang="pl-PL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633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/>
        </p:spPr>
        <p:txBody>
          <a:bodyPr bIns="0" lIns="0" rIns="0" tIns="0">
            <a:normAutofit/>
          </a:bodyPr>
          <a:p>
            <a:endParaRPr b="0" sz="2800" lang="pl-PL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634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/>
        </p:spPr>
        <p:txBody>
          <a:bodyPr bIns="0" lIns="0" rIns="0" tIns="0">
            <a:normAutofit/>
          </a:bodyPr>
          <a:p>
            <a:endParaRPr b="0" sz="2800" lang="pl-PL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635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/>
        </p:spPr>
        <p:txBody>
          <a:bodyPr bIns="0" lIns="0" rIns="0" tIns="0">
            <a:normAutofit/>
          </a:bodyPr>
          <a:p>
            <a:endParaRPr b="0" sz="2800" lang="pl-PL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636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/>
        </p:spPr>
        <p:txBody>
          <a:bodyPr bIns="0" lIns="0" rIns="0" tIns="0">
            <a:normAutofit/>
          </a:bodyPr>
          <a:p>
            <a:endParaRPr b="0" sz="2800" lang="pl-PL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637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/>
        </p:spPr>
        <p:txBody>
          <a:bodyPr bIns="0" lIns="0" rIns="0" tIns="0">
            <a:normAutofit/>
          </a:bodyPr>
          <a:p>
            <a:endParaRPr b="0" sz="2800" lang="pl-PL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/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sz="4400" lang="pl-PL" spc="-1" strike="noStrike">
                <a:solidFill>
                  <a:srgbClr val="000000"/>
                </a:solidFill>
                <a:latin typeface="Calibri Light"/>
              </a:rPr>
              <a:t>Kliknij, aby edytować styl</a:t>
            </a:r>
            <a:endParaRPr b="0" sz="4400" lang="pl-PL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857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/>
        </p:spPr>
        <p:txBody>
          <a:bodyPr>
            <a:noAutofit/>
          </a:bodyPr>
          <a:p>
            <a:pPr indent="-228240" marL="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sz="2800" lang="pl-PL" spc="-1" strike="noStrike">
                <a:solidFill>
                  <a:srgbClr val="000000"/>
                </a:solidFill>
                <a:latin typeface="Calibri"/>
              </a:rPr>
              <a:t>Kliknij, aby edytować style wzorca tekstu</a:t>
            </a:r>
          </a:p>
          <a:p>
            <a:pPr indent="-228240" lvl="1" marL="6858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sz="2400" lang="pl-PL" spc="-1" strike="noStrike">
                <a:solidFill>
                  <a:srgbClr val="000000"/>
                </a:solidFill>
                <a:latin typeface="Calibri"/>
              </a:rPr>
              <a:t>Drugi poziom</a:t>
            </a:r>
          </a:p>
          <a:p>
            <a:pPr indent="-228240" lvl="2" marL="11430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sz="2000" lang="pl-PL" spc="-1" strike="noStrike">
                <a:solidFill>
                  <a:srgbClr val="000000"/>
                </a:solidFill>
                <a:latin typeface="Calibri"/>
              </a:rPr>
              <a:t>Trzeci poziom</a:t>
            </a:r>
          </a:p>
          <a:p>
            <a:pPr indent="-228240" lvl="3" marL="16002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sz="1800" lang="pl-PL" spc="-1" strike="noStrike">
                <a:solidFill>
                  <a:srgbClr val="000000"/>
                </a:solidFill>
                <a:latin typeface="Calibri"/>
              </a:rPr>
              <a:t>Czwarty poziom</a:t>
            </a:r>
          </a:p>
          <a:p>
            <a:pPr indent="-228240" lvl="4" marL="2057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sz="1800" lang="pl-PL" spc="-1" strike="noStrike">
                <a:solidFill>
                  <a:srgbClr val="000000"/>
                </a:solidFill>
                <a:latin typeface="Calibri"/>
              </a:rPr>
              <a:t>Piąty poziom</a:t>
            </a:r>
          </a:p>
        </p:txBody>
      </p:sp>
      <p:sp>
        <p:nvSpPr>
          <p:cNvPr id="1048578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/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AE335234-31A7-4A08-9383-77A4B9638508}" type="datetime">
              <a:rPr b="0" sz="1200" lang="pl-PL" spc="-1" strike="noStrike">
                <a:solidFill>
                  <a:srgbClr val="8B8B8B"/>
                </a:solidFill>
                <a:latin typeface="Calibri"/>
              </a:rPr>
              <a:t>08.09.2021</a:t>
            </a:fld>
            <a:endParaRPr b="0" sz="1200" lang="pl-PL" spc="-1" strike="noStrike">
              <a:latin typeface="Times New Roman"/>
            </a:endParaRPr>
          </a:p>
        </p:txBody>
      </p:sp>
      <p:sp>
        <p:nvSpPr>
          <p:cNvPr id="1048579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/>
        </p:spPr>
        <p:txBody>
          <a:bodyPr anchor="ctr">
            <a:noAutofit/>
          </a:bodyPr>
          <a:p>
            <a:endParaRPr b="0" sz="2400" lang="pl-PL" spc="-1" strike="noStrike">
              <a:latin typeface="Times New Roman"/>
            </a:endParaRPr>
          </a:p>
        </p:txBody>
      </p:sp>
      <p:sp>
        <p:nvSpPr>
          <p:cNvPr id="1048580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/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D1FDCA36-685F-4972-BB35-4E21F14F351C}" type="slidenum">
              <a:rPr b="0" sz="1200" lang="pl-PL" spc="-1" strike="noStrike">
                <a:solidFill>
                  <a:srgbClr val="8B8B8B"/>
                </a:solidFill>
                <a:latin typeface="Calibri"/>
              </a:rPr>
              <a:t>‹#›</a:t>
            </a:fld>
            <a:endParaRPr b="0" sz="1200" lang="pl-PL" spc="-1" strike="noStrike">
              <a:latin typeface="Times New Roman"/>
            </a:endParaRP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3" name="Tytuł 1"/>
          <p:cNvSpPr>
            <a:spLocks noGrp="1"/>
          </p:cNvSpPr>
          <p:nvPr>
            <p:ph type="title"/>
          </p:nvPr>
        </p:nvSpPr>
        <p:spPr>
          <a:xfrm>
            <a:off x="489821" y="1552064"/>
            <a:ext cx="4554659" cy="5034817"/>
          </a:xfrm>
        </p:spPr>
        <p:txBody>
          <a:bodyPr anchor="t" bIns="45720" lIns="91440" rIns="91440" rtlCol="0" tIns="45720" vert="horz">
            <a:normAutofit/>
          </a:bodyPr>
          <a:p>
            <a:r>
              <a:rPr sz="5600" kern="1200" lang="en-US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ODSIECZ WIEDEŃSKA</a:t>
            </a:r>
          </a:p>
        </p:txBody>
      </p:sp>
      <p:sp>
        <p:nvSpPr>
          <p:cNvPr id="1048584" name="Rectangle 7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/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48585" name="Podtytuł 2"/>
          <p:cNvSpPr>
            <a:spLocks noGrp="1"/>
          </p:cNvSpPr>
          <p:nvPr>
            <p:ph type="subTitle"/>
          </p:nvPr>
        </p:nvSpPr>
        <p:spPr>
          <a:xfrm>
            <a:off x="5792994" y="1590840"/>
            <a:ext cx="5010506" cy="5007531"/>
          </a:xfrm>
        </p:spPr>
        <p:txBody>
          <a:bodyPr bIns="45720" lIns="91440" rIns="91440" rtlCol="0" tIns="45720" vert="horz">
            <a:normAutofit/>
          </a:bodyPr>
          <a:p>
            <a:pPr>
              <a:spcBef>
                <a:spcPts val="1000"/>
              </a:spcBef>
            </a:pPr>
            <a:r>
              <a:rPr kern="1200" lang="en-US">
                <a:solidFill>
                  <a:srgbClr val="FFFFFF"/>
                </a:solidFill>
                <a:latin typeface="+mn-lt"/>
                <a:ea typeface="+mn-ea"/>
                <a:cs typeface="+mn-cs"/>
              </a:rPr>
              <a:t>Inaczej Bitwa pod Wiedniem</a:t>
            </a:r>
          </a:p>
          <a:p>
            <a:pPr>
              <a:spcBef>
                <a:spcPts val="1000"/>
              </a:spcBef>
            </a:pPr>
            <a:r>
              <a:rPr kern="1200" lang="en-US">
                <a:solidFill>
                  <a:srgbClr val="FFFFFF"/>
                </a:solidFill>
                <a:latin typeface="+mn-lt"/>
                <a:ea typeface="+mn-ea"/>
                <a:cs typeface="+mn-cs"/>
              </a:rPr>
              <a:t>12 września 1683</a:t>
            </a:r>
          </a:p>
        </p:txBody>
      </p:sp>
      <p:cxnSp>
        <p:nvCxnSpPr>
          <p:cNvPr id="3145728" name="Straight Connector 9"/>
          <p:cNvCxnSpPr>
            <a:cxnSpLocks noChangeAspect="1" noMove="1" noResize="1" noRot="1" noGrp="1" noAdjustHandles="1" noEditPoints="1" noChangeArrowheads="1" noChangeShapeType="1"/>
          </p:cNvCxnSpPr>
          <p:nvPr/>
        </p:nvCxnSpPr>
        <p:spPr>
          <a:xfrm>
            <a:off x="5447322" y="1589368"/>
            <a:ext cx="0" cy="5259754"/>
          </a:xfrm>
          <a:prstGeom prst="line"/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86" name="Graphic 21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11023128" y="1731109"/>
            <a:ext cx="139039" cy="136646"/>
          </a:xfrm>
          <a:custGeom>
            <a:avLst/>
            <a:gdLst>
              <a:gd name="connsiteX0" fmla="*/ 129602 w 139039"/>
              <a:gd name="connsiteY0" fmla="*/ 59048 h 136646"/>
              <a:gd name="connsiteX1" fmla="*/ 78957 w 139039"/>
              <a:gd name="connsiteY1" fmla="*/ 59048 h 136646"/>
              <a:gd name="connsiteX2" fmla="*/ 78957 w 139039"/>
              <a:gd name="connsiteY2" fmla="*/ 9275 h 136646"/>
              <a:gd name="connsiteX3" fmla="*/ 69520 w 139039"/>
              <a:gd name="connsiteY3" fmla="*/ 0 h 136646"/>
              <a:gd name="connsiteX4" fmla="*/ 60082 w 139039"/>
              <a:gd name="connsiteY4" fmla="*/ 9275 h 136646"/>
              <a:gd name="connsiteX5" fmla="*/ 60082 w 139039"/>
              <a:gd name="connsiteY5" fmla="*/ 59048 h 136646"/>
              <a:gd name="connsiteX6" fmla="*/ 9437 w 139039"/>
              <a:gd name="connsiteY6" fmla="*/ 59048 h 136646"/>
              <a:gd name="connsiteX7" fmla="*/ 0 w 139039"/>
              <a:gd name="connsiteY7" fmla="*/ 68323 h 136646"/>
              <a:gd name="connsiteX8" fmla="*/ 9437 w 139039"/>
              <a:gd name="connsiteY8" fmla="*/ 77598 h 136646"/>
              <a:gd name="connsiteX9" fmla="*/ 60082 w 139039"/>
              <a:gd name="connsiteY9" fmla="*/ 77598 h 136646"/>
              <a:gd name="connsiteX10" fmla="*/ 60082 w 139039"/>
              <a:gd name="connsiteY10" fmla="*/ 127371 h 136646"/>
              <a:gd name="connsiteX11" fmla="*/ 69520 w 139039"/>
              <a:gd name="connsiteY11" fmla="*/ 136646 h 136646"/>
              <a:gd name="connsiteX12" fmla="*/ 78957 w 139039"/>
              <a:gd name="connsiteY12" fmla="*/ 127371 h 136646"/>
              <a:gd name="connsiteX13" fmla="*/ 78957 w 139039"/>
              <a:gd name="connsiteY13" fmla="*/ 77598 h 136646"/>
              <a:gd name="connsiteX14" fmla="*/ 129602 w 139039"/>
              <a:gd name="connsiteY14" fmla="*/ 77598 h 136646"/>
              <a:gd name="connsiteX15" fmla="*/ 139039 w 139039"/>
              <a:gd name="connsiteY15" fmla="*/ 68323 h 136646"/>
              <a:gd name="connsiteX16" fmla="*/ 129602 w 139039"/>
              <a:gd name="connsiteY16" fmla="*/ 59048 h 13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6646">
                <a:moveTo>
                  <a:pt x="129602" y="59048"/>
                </a:moveTo>
                <a:lnTo>
                  <a:pt x="78957" y="59048"/>
                </a:lnTo>
                <a:lnTo>
                  <a:pt x="78957" y="9275"/>
                </a:lnTo>
                <a:cubicBezTo>
                  <a:pt x="78957" y="4152"/>
                  <a:pt x="74731" y="0"/>
                  <a:pt x="69520" y="0"/>
                </a:cubicBezTo>
                <a:cubicBezTo>
                  <a:pt x="64308" y="0"/>
                  <a:pt x="60082" y="4152"/>
                  <a:pt x="60082" y="9275"/>
                </a:cubicBezTo>
                <a:lnTo>
                  <a:pt x="60082" y="59048"/>
                </a:lnTo>
                <a:lnTo>
                  <a:pt x="9437" y="59048"/>
                </a:lnTo>
                <a:cubicBezTo>
                  <a:pt x="4225" y="59048"/>
                  <a:pt x="0" y="63201"/>
                  <a:pt x="0" y="68323"/>
                </a:cubicBezTo>
                <a:cubicBezTo>
                  <a:pt x="0" y="73445"/>
                  <a:pt x="4225" y="77598"/>
                  <a:pt x="9437" y="77598"/>
                </a:cubicBezTo>
                <a:lnTo>
                  <a:pt x="60082" y="77598"/>
                </a:lnTo>
                <a:lnTo>
                  <a:pt x="60082" y="127371"/>
                </a:lnTo>
                <a:cubicBezTo>
                  <a:pt x="60082" y="132493"/>
                  <a:pt x="64308" y="136646"/>
                  <a:pt x="69520" y="136646"/>
                </a:cubicBezTo>
                <a:cubicBezTo>
                  <a:pt x="74731" y="136646"/>
                  <a:pt x="78957" y="132493"/>
                  <a:pt x="78957" y="127371"/>
                </a:cubicBezTo>
                <a:lnTo>
                  <a:pt x="78957" y="77598"/>
                </a:lnTo>
                <a:lnTo>
                  <a:pt x="129602" y="77598"/>
                </a:lnTo>
                <a:cubicBezTo>
                  <a:pt x="134814" y="77598"/>
                  <a:pt x="139039" y="73445"/>
                  <a:pt x="139039" y="68323"/>
                </a:cubicBezTo>
                <a:cubicBezTo>
                  <a:pt x="139039" y="63201"/>
                  <a:pt x="134814" y="59048"/>
                  <a:pt x="129602" y="59048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anchor="ctr" rtlCol="0"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048587" name="Graphic 17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11381908" y="1956458"/>
            <a:ext cx="91138" cy="89570"/>
          </a:xfrm>
          <a:custGeom>
            <a:avLst/>
            <a:gdLst>
              <a:gd name="connsiteX0" fmla="*/ 91138 w 91138"/>
              <a:gd name="connsiteY0" fmla="*/ 44785 h 89570"/>
              <a:gd name="connsiteX1" fmla="*/ 45569 w 91138"/>
              <a:gd name="connsiteY1" fmla="*/ 89570 h 89570"/>
              <a:gd name="connsiteX2" fmla="*/ 0 w 91138"/>
              <a:gd name="connsiteY2" fmla="*/ 44785 h 89570"/>
              <a:gd name="connsiteX3" fmla="*/ 45569 w 91138"/>
              <a:gd name="connsiteY3" fmla="*/ 0 h 89570"/>
              <a:gd name="connsiteX4" fmla="*/ 91138 w 91138"/>
              <a:gd name="connsiteY4" fmla="*/ 44785 h 89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89570">
                <a:moveTo>
                  <a:pt x="91138" y="44785"/>
                </a:moveTo>
                <a:cubicBezTo>
                  <a:pt x="91138" y="69519"/>
                  <a:pt x="70736" y="89570"/>
                  <a:pt x="45569" y="89570"/>
                </a:cubicBezTo>
                <a:cubicBezTo>
                  <a:pt x="20402" y="89570"/>
                  <a:pt x="0" y="69519"/>
                  <a:pt x="0" y="44785"/>
                </a:cubicBezTo>
                <a:cubicBezTo>
                  <a:pt x="0" y="20051"/>
                  <a:pt x="20402" y="0"/>
                  <a:pt x="45569" y="0"/>
                </a:cubicBezTo>
                <a:cubicBezTo>
                  <a:pt x="70736" y="0"/>
                  <a:pt x="91138" y="20051"/>
                  <a:pt x="91138" y="44785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anchor="ctr" rtlCol="0"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048588" name="Graphic 22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11007588" y="2177021"/>
            <a:ext cx="127714" cy="125516"/>
          </a:xfrm>
          <a:custGeom>
            <a:avLst/>
            <a:gdLst>
              <a:gd name="connsiteX0" fmla="*/ 63857 w 127714"/>
              <a:gd name="connsiteY0" fmla="*/ 18549 h 125516"/>
              <a:gd name="connsiteX1" fmla="*/ 108840 w 127714"/>
              <a:gd name="connsiteY1" fmla="*/ 62758 h 125516"/>
              <a:gd name="connsiteX2" fmla="*/ 63857 w 127714"/>
              <a:gd name="connsiteY2" fmla="*/ 106967 h 125516"/>
              <a:gd name="connsiteX3" fmla="*/ 18874 w 127714"/>
              <a:gd name="connsiteY3" fmla="*/ 62758 h 125516"/>
              <a:gd name="connsiteX4" fmla="*/ 63857 w 127714"/>
              <a:gd name="connsiteY4" fmla="*/ 18549 h 125516"/>
              <a:gd name="connsiteX5" fmla="*/ 63857 w 127714"/>
              <a:gd name="connsiteY5" fmla="*/ 0 h 125516"/>
              <a:gd name="connsiteX6" fmla="*/ 0 w 127714"/>
              <a:gd name="connsiteY6" fmla="*/ 62758 h 125516"/>
              <a:gd name="connsiteX7" fmla="*/ 63857 w 127714"/>
              <a:gd name="connsiteY7" fmla="*/ 125516 h 125516"/>
              <a:gd name="connsiteX8" fmla="*/ 127714 w 127714"/>
              <a:gd name="connsiteY8" fmla="*/ 62758 h 125516"/>
              <a:gd name="connsiteX9" fmla="*/ 63857 w 127714"/>
              <a:gd name="connsiteY9" fmla="*/ 0 h 12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5516">
                <a:moveTo>
                  <a:pt x="63857" y="18549"/>
                </a:moveTo>
                <a:cubicBezTo>
                  <a:pt x="88700" y="18549"/>
                  <a:pt x="108840" y="38342"/>
                  <a:pt x="108840" y="62758"/>
                </a:cubicBezTo>
                <a:cubicBezTo>
                  <a:pt x="108840" y="87174"/>
                  <a:pt x="88700" y="106967"/>
                  <a:pt x="63857" y="106967"/>
                </a:cubicBezTo>
                <a:cubicBezTo>
                  <a:pt x="39014" y="106967"/>
                  <a:pt x="18874" y="87174"/>
                  <a:pt x="18874" y="62758"/>
                </a:cubicBezTo>
                <a:cubicBezTo>
                  <a:pt x="18898" y="38352"/>
                  <a:pt x="39024" y="18573"/>
                  <a:pt x="63857" y="18549"/>
                </a:cubicBezTo>
                <a:moveTo>
                  <a:pt x="63857" y="0"/>
                </a:moveTo>
                <a:cubicBezTo>
                  <a:pt x="28590" y="0"/>
                  <a:pt x="0" y="28098"/>
                  <a:pt x="0" y="62758"/>
                </a:cubicBezTo>
                <a:cubicBezTo>
                  <a:pt x="0" y="97418"/>
                  <a:pt x="28590" y="125516"/>
                  <a:pt x="63857" y="125516"/>
                </a:cubicBezTo>
                <a:cubicBezTo>
                  <a:pt x="99124" y="125516"/>
                  <a:pt x="127714" y="97418"/>
                  <a:pt x="127714" y="62758"/>
                </a:cubicBezTo>
                <a:cubicBezTo>
                  <a:pt x="127714" y="28098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anchor="ctr" rtlCol="0"/>
          <a:p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Rectangle 47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3048" y="0"/>
            <a:ext cx="12188952" cy="6858000"/>
          </a:xfrm>
          <a:prstGeom prst="rect"/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590" name="Rectangle 49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/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grpSp>
        <p:nvGrpSpPr>
          <p:cNvPr id="29" name="Group 51"/>
          <p:cNvGrpSpPr>
            <a:grpSpLocks noMove="1" noResize="1" noRot="1" noGrp="1" noChangeAspect="1"/>
          </p:cNvGrpSpPr>
          <p:nvPr/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1048591" name="Oval 52"/>
            <p:cNvSpPr/>
            <p:nvPr/>
          </p:nvSpPr>
          <p:spPr>
            <a:xfrm rot="4500000">
              <a:off x="7942191" y="2507571"/>
              <a:ext cx="3563871" cy="3563871"/>
            </a:xfrm>
            <a:prstGeom prst="ellipse"/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lang="en-US"/>
            </a:p>
          </p:txBody>
        </p:sp>
        <p:sp>
          <p:nvSpPr>
            <p:cNvPr id="1048592" name="Oval 53"/>
            <p:cNvSpPr/>
            <p:nvPr/>
          </p:nvSpPr>
          <p:spPr>
            <a:xfrm rot="16200000">
              <a:off x="10435065" y="4048931"/>
              <a:ext cx="1381607" cy="1381607"/>
            </a:xfrm>
            <a:prstGeom prst="ellipse"/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lang="en-US"/>
            </a:p>
          </p:txBody>
        </p:sp>
        <p:sp>
          <p:nvSpPr>
            <p:cNvPr id="1048593" name="Oval 54"/>
            <p:cNvSpPr/>
            <p:nvPr/>
          </p:nvSpPr>
          <p:spPr>
            <a:xfrm rot="16200000">
              <a:off x="1" y="2075420"/>
              <a:ext cx="3144364" cy="3144364"/>
            </a:xfrm>
            <a:prstGeom prst="ellipse"/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lang="en-US"/>
            </a:p>
          </p:txBody>
        </p:sp>
        <p:sp>
          <p:nvSpPr>
            <p:cNvPr id="1048594" name="Oval 55"/>
            <p:cNvSpPr/>
            <p:nvPr/>
          </p:nvSpPr>
          <p:spPr>
            <a:xfrm rot="12600000">
              <a:off x="10150845" y="4270841"/>
              <a:ext cx="1897885" cy="1897885"/>
            </a:xfrm>
            <a:prstGeom prst="ellipse"/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dirty="0" lang="en-US"/>
            </a:p>
          </p:txBody>
        </p:sp>
        <p:sp>
          <p:nvSpPr>
            <p:cNvPr id="1048595" name="Oval 56"/>
            <p:cNvSpPr/>
            <p:nvPr/>
          </p:nvSpPr>
          <p:spPr>
            <a:xfrm rot="4500000">
              <a:off x="2046780" y="3040492"/>
              <a:ext cx="2579322" cy="2579322"/>
            </a:xfrm>
            <a:prstGeom prst="ellipse"/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lang="en-US"/>
            </a:p>
          </p:txBody>
        </p:sp>
        <p:sp>
          <p:nvSpPr>
            <p:cNvPr id="1048596" name="Oval 57"/>
            <p:cNvSpPr/>
            <p:nvPr/>
          </p:nvSpPr>
          <p:spPr>
            <a:xfrm rot="4500000">
              <a:off x="2224640" y="3193975"/>
              <a:ext cx="2243193" cy="2243193"/>
            </a:xfrm>
            <a:prstGeom prst="ellipse"/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/>
              <a:endParaRPr lang="en-US"/>
            </a:p>
          </p:txBody>
        </p:sp>
      </p:grpSp>
      <p:sp>
        <p:nvSpPr>
          <p:cNvPr id="1048597" name="Rectangle 59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 rot="16200000">
            <a:off x="10438146" y="1042605"/>
            <a:ext cx="2796461" cy="711252"/>
          </a:xfrm>
          <a:prstGeom prst="rect"/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grpSp>
        <p:nvGrpSpPr>
          <p:cNvPr id="30" name="Group 61"/>
          <p:cNvGrpSpPr>
            <a:grpSpLocks noMove="1" noResize="1" noRot="1" noGrp="1" noChangeAspect="1"/>
          </p:cNvGrpSpPr>
          <p:nvPr/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3145729" name="Straight Connector 62"/>
            <p:cNvCxnSpPr>
              <a:cxnSpLocks/>
            </p:cNvCxnSpPr>
            <p:nvPr/>
          </p:nvCxnSpPr>
          <p:spPr>
            <a:xfrm>
              <a:off x="7029447" y="3514725"/>
              <a:ext cx="1285875" cy="0"/>
            </a:xfrm>
            <a:prstGeom prst="line"/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30" name="Straight Connector 63"/>
            <p:cNvCxnSpPr>
              <a:cxnSpLocks/>
            </p:cNvCxnSpPr>
            <p:nvPr/>
          </p:nvCxnSpPr>
          <p:spPr>
            <a:xfrm>
              <a:off x="7029447" y="3697727"/>
              <a:ext cx="1285875" cy="0"/>
            </a:xfrm>
            <a:prstGeom prst="line"/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31" name="Straight Connector 64"/>
            <p:cNvCxnSpPr>
              <a:cxnSpLocks/>
            </p:cNvCxnSpPr>
            <p:nvPr/>
          </p:nvCxnSpPr>
          <p:spPr>
            <a:xfrm>
              <a:off x="7029447" y="3880729"/>
              <a:ext cx="1285875" cy="0"/>
            </a:xfrm>
            <a:prstGeom prst="line"/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32" name="Straight Connector 65"/>
            <p:cNvCxnSpPr>
              <a:cxnSpLocks/>
            </p:cNvCxnSpPr>
            <p:nvPr/>
          </p:nvCxnSpPr>
          <p:spPr>
            <a:xfrm>
              <a:off x="7029447" y="4063732"/>
              <a:ext cx="1285875" cy="0"/>
            </a:xfrm>
            <a:prstGeom prst="line"/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97152" name="Obraz 6"/>
          <p:cNvPicPr>
            <a:picLocks/>
          </p:cNvPicPr>
          <p:nvPr/>
        </p:nvPicPr>
        <p:blipFill rotWithShape="1">
          <a:blip xmlns:r="http://schemas.openxmlformats.org/officeDocument/2006/relationships" r:embed="rId1"/>
          <a:srcRect t="23923" r="1" b="1"/>
          <a:stretch>
            <a:fillRect/>
          </a:stretch>
        </p:blipFill>
        <p:spPr>
          <a:xfrm>
            <a:off x="626590" y="317578"/>
            <a:ext cx="10851111" cy="3508437"/>
          </a:xfrm>
          <a:prstGeom prst="rect"/>
        </p:spPr>
      </p:pic>
      <p:grpSp>
        <p:nvGrpSpPr>
          <p:cNvPr id="31" name="Group 67"/>
          <p:cNvGrpSpPr>
            <a:grpSpLocks noMove="1" noResize="1" noRot="1" noGrp="1" noChangeAspect="1"/>
          </p:cNvGrpSpPr>
          <p:nvPr/>
        </p:nvGrpSpPr>
        <p:grpSpPr>
          <a:xfrm rot="16200000">
            <a:off x="474192" y="482489"/>
            <a:ext cx="304800" cy="429768"/>
            <a:chOff x="215328" y="-46937"/>
            <a:chExt cx="304800" cy="2773841"/>
          </a:xfrm>
        </p:grpSpPr>
        <p:cxnSp>
          <p:nvCxnSpPr>
            <p:cNvPr id="3145733" name="Straight Connector 68"/>
            <p:cNvCxnSpPr>
              <a:cxnSpLocks/>
            </p:cNvCxnSpPr>
            <p:nvPr/>
          </p:nvCxnSpPr>
          <p:spPr>
            <a:xfrm>
              <a:off x="215328" y="-46937"/>
              <a:ext cx="0" cy="2773841"/>
            </a:xfrm>
            <a:prstGeom prst="line"/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34" name="Straight Connector 69"/>
            <p:cNvCxnSpPr>
              <a:cxnSpLocks/>
            </p:cNvCxnSpPr>
            <p:nvPr/>
          </p:nvCxnSpPr>
          <p:spPr>
            <a:xfrm>
              <a:off x="316928" y="-46937"/>
              <a:ext cx="0" cy="2773841"/>
            </a:xfrm>
            <a:prstGeom prst="line"/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35" name="Straight Connector 70"/>
            <p:cNvCxnSpPr>
              <a:cxnSpLocks/>
            </p:cNvCxnSpPr>
            <p:nvPr/>
          </p:nvCxnSpPr>
          <p:spPr>
            <a:xfrm>
              <a:off x="418528" y="-46937"/>
              <a:ext cx="0" cy="2773841"/>
            </a:xfrm>
            <a:prstGeom prst="line"/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36" name="Straight Connector 71"/>
            <p:cNvCxnSpPr>
              <a:cxnSpLocks/>
            </p:cNvCxnSpPr>
            <p:nvPr/>
          </p:nvCxnSpPr>
          <p:spPr>
            <a:xfrm>
              <a:off x="520128" y="-46937"/>
              <a:ext cx="0" cy="2773841"/>
            </a:xfrm>
            <a:prstGeom prst="line"/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8598" name="Rectangle 73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 rot="10800000">
            <a:off x="-1" y="6140785"/>
            <a:ext cx="6095997" cy="711252"/>
          </a:xfrm>
          <a:prstGeom prst="rect"/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grpSp>
        <p:nvGrpSpPr>
          <p:cNvPr id="32" name="Group 75"/>
          <p:cNvGrpSpPr>
            <a:grpSpLocks noMove="1" noResize="1" noRot="1" noGrp="1" noChangeAspect="1"/>
          </p:cNvGrpSpPr>
          <p:nvPr/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3145737" name="Straight Connector 76"/>
            <p:cNvCxnSpPr>
              <a:cxnSpLocks/>
            </p:cNvCxnSpPr>
            <p:nvPr/>
          </p:nvCxnSpPr>
          <p:spPr>
            <a:xfrm>
              <a:off x="7029447" y="3514725"/>
              <a:ext cx="1285875" cy="0"/>
            </a:xfrm>
            <a:prstGeom prst="line"/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38" name="Straight Connector 77"/>
            <p:cNvCxnSpPr>
              <a:cxnSpLocks/>
            </p:cNvCxnSpPr>
            <p:nvPr/>
          </p:nvCxnSpPr>
          <p:spPr>
            <a:xfrm>
              <a:off x="7029447" y="3697727"/>
              <a:ext cx="1285875" cy="0"/>
            </a:xfrm>
            <a:prstGeom prst="line"/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39" name="Straight Connector 78"/>
            <p:cNvCxnSpPr>
              <a:cxnSpLocks/>
            </p:cNvCxnSpPr>
            <p:nvPr/>
          </p:nvCxnSpPr>
          <p:spPr>
            <a:xfrm>
              <a:off x="7029447" y="3880729"/>
              <a:ext cx="1285875" cy="0"/>
            </a:xfrm>
            <a:prstGeom prst="line"/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40" name="Straight Connector 79"/>
            <p:cNvCxnSpPr>
              <a:cxnSpLocks/>
            </p:cNvCxnSpPr>
            <p:nvPr/>
          </p:nvCxnSpPr>
          <p:spPr>
            <a:xfrm>
              <a:off x="7029447" y="4063732"/>
              <a:ext cx="1285875" cy="0"/>
            </a:xfrm>
            <a:prstGeom prst="line"/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8599" name="TextShape 1"/>
          <p:cNvSpPr txBox="1"/>
          <p:nvPr/>
        </p:nvSpPr>
        <p:spPr>
          <a:xfrm>
            <a:off x="630936" y="4018137"/>
            <a:ext cx="4569060" cy="2129586"/>
          </a:xfrm>
          <a:prstGeom prst="rect"/>
          <a:noFill/>
        </p:spPr>
        <p:txBody>
          <a:bodyPr anchor="t" bIns="45720" lIns="91440" rIns="91440" rtlCol="0" tIns="45720" vert="horz">
            <a:normAutofit/>
          </a:bodyPr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b="0" sz="4800" lang="en-US" spc="-1" strike="noStrike">
                <a:solidFill>
                  <a:schemeClr val="bg1"/>
                </a:solidFill>
                <a:latin typeface="+mj-lt"/>
                <a:ea typeface="+mj-ea"/>
                <a:cs typeface="+mj-cs"/>
              </a:rPr>
              <a:t>Bitwa pod Wiedniem</a:t>
            </a:r>
          </a:p>
        </p:txBody>
      </p:sp>
      <p:sp>
        <p:nvSpPr>
          <p:cNvPr id="1048600" name="TextShape 2"/>
          <p:cNvSpPr txBox="1"/>
          <p:nvPr/>
        </p:nvSpPr>
        <p:spPr>
          <a:xfrm>
            <a:off x="5486080" y="4018143"/>
            <a:ext cx="5674105" cy="2129599"/>
          </a:xfrm>
          <a:prstGeom prst="rect"/>
          <a:noFill/>
        </p:spPr>
        <p:txBody>
          <a:bodyPr anchor="t" bIns="45720" lIns="91440" rIns="91440" rtlCol="0" tIns="45720" vert="horz">
            <a:normAutofit/>
          </a:bodyPr>
          <a:p>
            <a:pPr indent="-2286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r>
              <a:rPr b="0" dirty="0" lang="en-US" spc="-1" err="1" strike="noStrike">
                <a:solidFill>
                  <a:schemeClr val="bg1"/>
                </a:solidFill>
              </a:rPr>
              <a:t>Bitwa</a:t>
            </a:r>
            <a:r>
              <a:rPr b="0" dirty="0" lang="en-US" spc="-1" strike="noStrike">
                <a:solidFill>
                  <a:schemeClr val="bg1"/>
                </a:solidFill>
              </a:rPr>
              <a:t> </a:t>
            </a:r>
            <a:r>
              <a:rPr b="0" dirty="0" lang="en-US" spc="-1" err="1" strike="noStrike">
                <a:solidFill>
                  <a:schemeClr val="bg1"/>
                </a:solidFill>
              </a:rPr>
              <a:t>stoczona</a:t>
            </a:r>
            <a:r>
              <a:rPr b="0" dirty="0" lang="en-US" spc="-1" strike="noStrike">
                <a:solidFill>
                  <a:schemeClr val="bg1"/>
                </a:solidFill>
              </a:rPr>
              <a:t> 12 </a:t>
            </a:r>
            <a:r>
              <a:rPr b="0" dirty="0" lang="en-US" spc="-1" err="1" strike="noStrike">
                <a:solidFill>
                  <a:schemeClr val="bg1"/>
                </a:solidFill>
              </a:rPr>
              <a:t>września</a:t>
            </a:r>
            <a:r>
              <a:rPr b="0" dirty="0" lang="en-US" spc="-1" strike="noStrike">
                <a:solidFill>
                  <a:schemeClr val="bg1"/>
                </a:solidFill>
              </a:rPr>
              <a:t> </a:t>
            </a:r>
            <a:r>
              <a:rPr dirty="0" lang="en-US" spc="-1">
                <a:solidFill>
                  <a:schemeClr val="bg1"/>
                </a:solidFill>
              </a:rPr>
              <a:t>1683 </a:t>
            </a:r>
            <a:r>
              <a:rPr b="0" dirty="0" lang="en-US" spc="-1" strike="noStrike">
                <a:solidFill>
                  <a:schemeClr val="bg1"/>
                </a:solidFill>
              </a:rPr>
              <a:t>r. </a:t>
            </a:r>
            <a:r>
              <a:rPr b="0" dirty="0" lang="en-US" spc="-1" err="1" strike="noStrike">
                <a:solidFill>
                  <a:schemeClr val="bg1"/>
                </a:solidFill>
              </a:rPr>
              <a:t>między</a:t>
            </a:r>
            <a:r>
              <a:rPr b="0" dirty="0" lang="en-US" spc="-1" strike="noStrike">
                <a:solidFill>
                  <a:schemeClr val="bg1"/>
                </a:solidFill>
              </a:rPr>
              <a:t> </a:t>
            </a:r>
            <a:r>
              <a:rPr b="0" dirty="0" lang="en-US" spc="-1" err="1" strike="noStrike">
                <a:solidFill>
                  <a:schemeClr val="bg1"/>
                </a:solidFill>
              </a:rPr>
              <a:t>wojskami</a:t>
            </a:r>
            <a:r>
              <a:rPr b="0" dirty="0" lang="en-US" spc="-1" strike="noStrike">
                <a:solidFill>
                  <a:schemeClr val="bg1"/>
                </a:solidFill>
              </a:rPr>
              <a:t> </a:t>
            </a:r>
            <a:r>
              <a:rPr b="0" dirty="0" lang="en-US" spc="-1" err="1" strike="noStrike">
                <a:solidFill>
                  <a:schemeClr val="bg1"/>
                </a:solidFill>
              </a:rPr>
              <a:t>polsko-austriackimi</a:t>
            </a:r>
            <a:r>
              <a:rPr b="0" dirty="0" lang="en-US" spc="-1" strike="noStrike">
                <a:solidFill>
                  <a:schemeClr val="bg1"/>
                </a:solidFill>
              </a:rPr>
              <a:t>, a </a:t>
            </a:r>
            <a:r>
              <a:rPr b="0" dirty="0" lang="en-US" spc="-1" err="1" strike="noStrike">
                <a:solidFill>
                  <a:schemeClr val="bg1"/>
                </a:solidFill>
              </a:rPr>
              <a:t>armią</a:t>
            </a:r>
            <a:r>
              <a:rPr b="0" dirty="0" lang="en-US" spc="-1" strike="noStrike">
                <a:solidFill>
                  <a:schemeClr val="bg1"/>
                </a:solidFill>
              </a:rPr>
              <a:t> </a:t>
            </a:r>
            <a:r>
              <a:rPr b="0" dirty="0" lang="en-US" spc="-1" err="1" strike="noStrike">
                <a:solidFill>
                  <a:schemeClr val="bg1"/>
                </a:solidFill>
              </a:rPr>
              <a:t>turecką</a:t>
            </a:r>
            <a:r>
              <a:rPr b="0" dirty="0" lang="en-US" spc="-1" strike="noStrike">
                <a:solidFill>
                  <a:schemeClr val="bg1"/>
                </a:solidFill>
              </a:rPr>
              <a:t>.				</a:t>
            </a:r>
            <a:r>
              <a:rPr dirty="0" lang="en-US" spc="-1">
                <a:solidFill>
                  <a:schemeClr val="bg1"/>
                </a:solidFill>
              </a:rPr>
              <a:t>   					    		   </a:t>
            </a:r>
            <a:endParaRPr b="0" lang="en-US" spc="-1" strike="noStrike">
              <a:solidFill>
                <a:schemeClr val="bg1"/>
              </a:solidFill>
            </a:endParaRPr>
          </a:p>
          <a:p>
            <a:pPr indent="-2286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endParaRPr b="0" lang="en-US" spc="-1" strike="noStrike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Down Arrow 7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02" name="TextShape 1"/>
          <p:cNvSpPr txBox="1"/>
          <p:nvPr/>
        </p:nvSpPr>
        <p:spPr>
          <a:xfrm>
            <a:off x="1028700" y="1967266"/>
            <a:ext cx="2628900" cy="2547257"/>
          </a:xfrm>
          <a:prstGeom prst="rect"/>
          <a:noFill/>
        </p:spPr>
        <p:txBody>
          <a:bodyPr anchor="ctr" bIns="45720" lIns="91440" rIns="91440" rtlCol="0" tIns="45720" vert="horz">
            <a:normAutofit/>
          </a:bodyPr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b="0" sz="3600" kern="1200" lang="en-US" spc="-1" strike="noStrike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Strony konfliktu </a:t>
            </a:r>
          </a:p>
        </p:txBody>
      </p:sp>
      <p:graphicFrame>
        <p:nvGraphicFramePr>
          <p:cNvPr id="4194304" name="Table 2"/>
          <p:cNvGraphicFramePr>
            <a:graphicFrameLocks/>
          </p:cNvGraphicFramePr>
          <p:nvPr/>
        </p:nvGraphicFramePr>
        <p:xfrm>
          <a:off x="5473984" y="643466"/>
          <a:ext cx="5387365" cy="5568739"/>
        </p:xfrm>
        <a:graphic>
          <a:graphicData uri="http://schemas.openxmlformats.org/drawingml/2006/table">
            <a:tbl>
              <a:tblPr firstRow="1" bandRow="1">
                <a:solidFill>
                  <a:srgbClr val="F2F2F2">
                    <a:alpha val="30196"/>
                  </a:srgbClr>
                </a:solidFill>
              </a:tblPr>
              <a:tblGrid>
                <a:gridCol w="2697396"/>
                <a:gridCol w="2689969"/>
              </a:tblGrid>
              <a:tr h="506249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cap="none" sz="1600" lang="pl-PL" spc="0" strike="noStrike">
                          <a:solidFill>
                            <a:schemeClr val="bg1"/>
                          </a:solidFill>
                          <a:latin typeface="Calibri"/>
                        </a:rPr>
                        <a:t>Wojska sojusznicze</a:t>
                      </a:r>
                      <a:endParaRPr b="0" cap="none" sz="1600" lang="pl-PL" spc="0" strike="noStrike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139040" marR="106954" marT="106954" marB="106954" anchor="ctr">
                    <a:lnL w="19050" cap="flat" cmpd="sng" algn="ctr">
                      <a:noFill/>
                      <a:prstDash val="soli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cap="none" sz="1600" lang="pl-PL" spc="0" strike="noStrike">
                          <a:solidFill>
                            <a:schemeClr val="bg1"/>
                          </a:solidFill>
                          <a:latin typeface="Calibri"/>
                        </a:rPr>
                        <a:t>Turcja</a:t>
                      </a:r>
                      <a:endParaRPr b="0" cap="none" sz="1600" lang="pl-PL" spc="0" strike="noStrike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139040" marR="106954" marT="106954" marB="106954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506249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cap="none" sz="1600" lang="pl-PL" spc="0" strike="noStrike">
                          <a:solidFill>
                            <a:schemeClr val="tx1"/>
                          </a:solidFill>
                          <a:latin typeface="Calibri"/>
                        </a:rPr>
                        <a:t>Rzeczypospolita</a:t>
                      </a:r>
                      <a:endParaRPr b="0" cap="none" sz="1600" lang="pl-PL" spc="0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39040" marR="106954" marT="106954" marB="106954">
                    <a:lnL w="38100" cap="flat" cmpd="sng" algn="ctr">
                      <a:noFill/>
                      <a:prstDash val="soli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noFill/>
                      <a:prstDash val="solid"/>
                    </a:lnB>
                    <a:solidFill>
                      <a:srgbClr val="F2F2F2">
                        <a:alpha val="30196"/>
                      </a:srgb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cap="none" sz="1600" lang="pl-PL" spc="0" strike="noStrike">
                          <a:solidFill>
                            <a:schemeClr val="tx1"/>
                          </a:solidFill>
                          <a:latin typeface="Calibri"/>
                        </a:rPr>
                        <a:t>Imperium Osmańskie</a:t>
                      </a:r>
                      <a:endParaRPr b="0" cap="none" sz="1600" lang="pl-PL" spc="0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39040" marR="106954" marT="106954" marB="106954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noFill/>
                      <a:prstDash val="solid"/>
                    </a:lnB>
                    <a:solidFill>
                      <a:srgbClr val="F2F2F2">
                        <a:alpha val="30196"/>
                      </a:srgbClr>
                    </a:solidFill>
                  </a:tcPr>
                </a:tc>
              </a:tr>
              <a:tr h="506249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cap="none" sz="1600" lang="pl-PL" spc="0" strike="noStrike">
                          <a:solidFill>
                            <a:schemeClr val="tx1"/>
                          </a:solidFill>
                          <a:latin typeface="Calibri"/>
                        </a:rPr>
                        <a:t>święte Cesarstwo Rzymskie</a:t>
                      </a:r>
                      <a:endParaRPr b="0" cap="none" sz="1600" lang="pl-PL" spc="0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39040" marR="106954" marT="106954" marB="106954">
                    <a:lnL w="6350" cap="flat" cmpd="sng" algn="ctr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cap="none" sz="1600" lang="pl-PL" spc="0" strike="noStrike">
                          <a:solidFill>
                            <a:schemeClr val="tx1"/>
                          </a:solidFill>
                          <a:latin typeface="Calibri"/>
                        </a:rPr>
                        <a:t>Krym</a:t>
                      </a:r>
                      <a:endParaRPr b="0" cap="none" sz="1600" lang="pl-PL" spc="0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39040" marR="106954" marT="106954" marB="106954">
                    <a:lnL w="635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06249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cap="none" sz="1600" lang="pl-PL" spc="0" strike="noStrike">
                          <a:solidFill>
                            <a:schemeClr val="tx1"/>
                          </a:solidFill>
                          <a:latin typeface="Calibri"/>
                        </a:rPr>
                        <a:t>Austria</a:t>
                      </a:r>
                      <a:endParaRPr b="0" cap="none" sz="1600" lang="pl-PL" spc="0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39040" marR="106954" marT="106954" marB="106954">
                    <a:lnL w="38100" cap="flat" cmpd="sng" algn="ctr">
                      <a:noFill/>
                      <a:prstDash val="soli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</a:lnB>
                    <a:solidFill>
                      <a:srgbClr val="F2F2F2">
                        <a:alpha val="30196"/>
                      </a:srgb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cap="none" sz="1600" lang="pl-PL" spc="0" strike="noStrike">
                          <a:solidFill>
                            <a:schemeClr val="tx1"/>
                          </a:solidFill>
                          <a:latin typeface="Calibri"/>
                        </a:rPr>
                        <a:t>Hospodarstwo Mołdawskie</a:t>
                      </a:r>
                      <a:endParaRPr b="0" cap="none" sz="1600" lang="pl-PL" spc="0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39040" marR="106954" marT="106954" marB="106954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</a:lnB>
                    <a:solidFill>
                      <a:srgbClr val="F2F2F2">
                        <a:alpha val="30196"/>
                      </a:srgbClr>
                    </a:solidFill>
                  </a:tcPr>
                </a:tc>
              </a:tr>
              <a:tr h="506249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cap="none" sz="1600" lang="pl-PL" spc="0" strike="noStrike">
                          <a:solidFill>
                            <a:schemeClr val="tx1"/>
                          </a:solidFill>
                          <a:latin typeface="Calibri"/>
                        </a:rPr>
                        <a:t>Bawaria</a:t>
                      </a:r>
                      <a:endParaRPr b="0" cap="none" sz="1600" lang="pl-PL" spc="0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39040" marR="106954" marT="106954" marB="106954">
                    <a:lnL w="6350" cap="flat" cmpd="sng" algn="ctr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cap="none" sz="1600" lang="pl-PL" spc="0" strike="noStrike">
                          <a:solidFill>
                            <a:schemeClr val="tx1"/>
                          </a:solidFill>
                          <a:latin typeface="Calibri"/>
                        </a:rPr>
                        <a:t>Siedmiogród</a:t>
                      </a:r>
                      <a:endParaRPr b="0" cap="none" sz="1600" lang="pl-PL" spc="0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39040" marR="106954" marT="106954" marB="106954">
                    <a:lnL w="635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06249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cap="none" sz="1600" lang="pl-PL" spc="0" strike="noStrike">
                          <a:solidFill>
                            <a:schemeClr val="tx1"/>
                          </a:solidFill>
                          <a:latin typeface="Calibri"/>
                        </a:rPr>
                        <a:t>Szwabia</a:t>
                      </a:r>
                      <a:endParaRPr b="0" cap="none" sz="1600" lang="pl-PL" spc="0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39040" marR="106954" marT="106954" marB="106954">
                    <a:lnL w="38100" cap="flat" cmpd="sng" algn="ctr">
                      <a:noFill/>
                      <a:prstDash val="soli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</a:lnB>
                    <a:solidFill>
                      <a:srgbClr val="F2F2F2">
                        <a:alpha val="30196"/>
                      </a:srgbClr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cap="none" sz="1600" lang="pl-PL" spc="0" strike="noStrike">
                          <a:solidFill>
                            <a:schemeClr val="tx1"/>
                          </a:solidFill>
                          <a:latin typeface="Calibri"/>
                        </a:rPr>
                        <a:t>Wołoszczyzna</a:t>
                      </a:r>
                      <a:endParaRPr b="0" cap="none" sz="1600" lang="pl-PL" spc="0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39040" marR="106954" marT="106954" marB="106954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</a:lnB>
                    <a:solidFill>
                      <a:srgbClr val="F2F2F2">
                        <a:alpha val="30196"/>
                      </a:srgbClr>
                    </a:solidFill>
                  </a:tcPr>
                </a:tc>
              </a:tr>
              <a:tr h="506249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cap="none" sz="1600" lang="pl-PL" spc="0" strike="noStrike">
                          <a:solidFill>
                            <a:schemeClr val="tx1"/>
                          </a:solidFill>
                          <a:latin typeface="Calibri"/>
                        </a:rPr>
                        <a:t>Mantua</a:t>
                      </a:r>
                      <a:endParaRPr b="0" cap="none" sz="1600" lang="pl-PL" spc="0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39040" marR="106954" marT="106954" marB="106954">
                    <a:lnL w="6350" cap="flat" cmpd="sng" algn="ctr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endParaRPr cap="none" sz="1600" lang="pl-PL" spc="0">
                        <a:solidFill>
                          <a:schemeClr val="tx1"/>
                        </a:solidFill>
                      </a:endParaRPr>
                    </a:p>
                  </a:txBody>
                  <a:tcPr marL="139040" marR="106954" marT="106954" marB="106954">
                    <a:lnL w="635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06249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cap="none" sz="1600" lang="pl-PL" spc="0" strike="noStrike">
                          <a:solidFill>
                            <a:schemeClr val="tx1"/>
                          </a:solidFill>
                          <a:latin typeface="Calibri"/>
                        </a:rPr>
                        <a:t>Toskania</a:t>
                      </a:r>
                      <a:endParaRPr b="0" cap="none" sz="1600" lang="pl-PL" spc="0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39040" marR="106954" marT="106954" marB="106954">
                    <a:lnL w="38100" cap="flat" cmpd="sng" algn="ctr">
                      <a:noFill/>
                      <a:prstDash val="soli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</a:lnB>
                    <a:solidFill>
                      <a:srgbClr val="F2F2F2">
                        <a:alpha val="30196"/>
                      </a:srgbClr>
                    </a:solidFill>
                  </a:tcPr>
                </a:tc>
                <a:tc>
                  <a:txBody>
                    <a:bodyPr/>
                    <a:p>
                      <a:endParaRPr cap="none" sz="1600" lang="pl-PL" spc="0">
                        <a:solidFill>
                          <a:schemeClr val="tx1"/>
                        </a:solidFill>
                      </a:endParaRPr>
                    </a:p>
                  </a:txBody>
                  <a:tcPr marL="139040" marR="106954" marT="106954" marB="106954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</a:lnB>
                    <a:solidFill>
                      <a:srgbClr val="F2F2F2">
                        <a:alpha val="30196"/>
                      </a:srgbClr>
                    </a:solidFill>
                  </a:tcPr>
                </a:tc>
              </a:tr>
              <a:tr h="506249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cap="none" sz="1600" lang="pl-PL" spc="0" strike="noStrike">
                          <a:solidFill>
                            <a:schemeClr val="tx1"/>
                          </a:solidFill>
                          <a:latin typeface="Calibri"/>
                        </a:rPr>
                        <a:t>Frankonia</a:t>
                      </a:r>
                      <a:endParaRPr b="0" cap="none" sz="1600" lang="pl-PL" spc="0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39040" marR="106954" marT="106954" marB="106954">
                    <a:lnL w="6350" cap="flat" cmpd="sng" algn="ctr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endParaRPr cap="none" sz="1600" lang="pl-PL" spc="0">
                        <a:solidFill>
                          <a:schemeClr val="tx1"/>
                        </a:solidFill>
                      </a:endParaRPr>
                    </a:p>
                  </a:txBody>
                  <a:tcPr marL="139040" marR="106954" marT="106954" marB="106954">
                    <a:lnL w="635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06249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cap="none" sz="1600" lang="pl-PL" spc="0" strike="noStrike">
                          <a:solidFill>
                            <a:schemeClr val="tx1"/>
                          </a:solidFill>
                          <a:latin typeface="Calibri"/>
                        </a:rPr>
                        <a:t>Republika Wenecka</a:t>
                      </a:r>
                      <a:endParaRPr b="0" cap="none" sz="1600" lang="pl-PL" spc="0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39040" marR="106954" marT="106954" marB="106954">
                    <a:lnL w="38100" cap="flat" cmpd="sng" algn="ctr">
                      <a:noFill/>
                      <a:prstDash val="soli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</a:lnB>
                    <a:solidFill>
                      <a:srgbClr val="F2F2F2">
                        <a:alpha val="30196"/>
                      </a:srgbClr>
                    </a:solidFill>
                  </a:tcPr>
                </a:tc>
                <a:tc>
                  <a:txBody>
                    <a:bodyPr/>
                    <a:p>
                      <a:endParaRPr cap="none" sz="1600" lang="pl-PL" spc="0">
                        <a:solidFill>
                          <a:schemeClr val="tx1"/>
                        </a:solidFill>
                      </a:endParaRPr>
                    </a:p>
                  </a:txBody>
                  <a:tcPr marL="139040" marR="106954" marT="106954" marB="106954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</a:lnB>
                    <a:solidFill>
                      <a:srgbClr val="F2F2F2">
                        <a:alpha val="30196"/>
                      </a:srgbClr>
                    </a:solidFill>
                  </a:tcPr>
                </a:tc>
              </a:tr>
              <a:tr h="506249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cap="none" sz="1600" lang="pl-PL" spc="0" strike="noStrike">
                          <a:solidFill>
                            <a:schemeClr val="tx1"/>
                          </a:solidFill>
                          <a:latin typeface="Calibri"/>
                        </a:rPr>
                        <a:t>Saksonia</a:t>
                      </a:r>
                      <a:endParaRPr b="0" cap="none" sz="1600" lang="pl-PL" spc="0" strike="noStrike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39040" marR="106954" marT="106954" marB="106954">
                    <a:lnL w="6350" cap="flat" cmpd="sng" algn="ctr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p>
                      <a:endParaRPr cap="none" sz="1600" lang="pl-PL" spc="0">
                        <a:solidFill>
                          <a:schemeClr val="tx1"/>
                        </a:solidFill>
                      </a:endParaRPr>
                    </a:p>
                  </a:txBody>
                  <a:tcPr marL="139040" marR="106954" marT="106954" marB="106954">
                    <a:lnL w="635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Rectangle 54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/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pic>
        <p:nvPicPr>
          <p:cNvPr id="2097153" name="Obraz 3"/>
          <p:cNvPicPr>
            <a:picLocks/>
          </p:cNvPicPr>
          <p:nvPr/>
        </p:nvPicPr>
        <p:blipFill rotWithShape="1">
          <a:blip xmlns:r="http://schemas.openxmlformats.org/officeDocument/2006/relationships" r:embed="rId1">
            <a:alphaModFix amt="35000"/>
          </a:blip>
          <a:srcRect t="12506" b="8547"/>
          <a:stretch>
            <a:fillRect/>
          </a:stretch>
        </p:blipFill>
        <p:spPr>
          <a:xfrm>
            <a:off x="20" y="1"/>
            <a:ext cx="12191980" cy="6857999"/>
          </a:xfrm>
          <a:prstGeom prst="rect"/>
        </p:spPr>
      </p:pic>
      <p:sp>
        <p:nvSpPr>
          <p:cNvPr id="1048604" name="TextShape 1"/>
          <p:cNvSpPr txBox="1"/>
          <p:nvPr/>
        </p:nvSpPr>
        <p:spPr>
          <a:xfrm>
            <a:off x="838201" y="1065862"/>
            <a:ext cx="3313164" cy="4726276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b="0" sz="4000" lang="en-US" spc="-1" strike="noStrike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Liczebność wojsk</a:t>
            </a:r>
          </a:p>
        </p:txBody>
      </p:sp>
      <p:cxnSp>
        <p:nvCxnSpPr>
          <p:cNvPr id="3145741" name="Straight Connector 56"/>
          <p:cNvCxnSpPr>
            <a:cxnSpLocks noChangeAspect="1" noMove="1" noResize="1" noRot="1" noGrp="1" noAdjustHandles="1" noEditPoints="1" noChangeArrowheads="1" noChangeShapeType="1"/>
          </p:cNvCxnSpPr>
          <p:nvPr/>
        </p:nvCxnSpPr>
        <p:spPr>
          <a:xfrm>
            <a:off x="4653372" y="2286000"/>
            <a:ext cx="0" cy="2286000"/>
          </a:xfrm>
          <a:prstGeom prst="line"/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05" name="TextShape 2"/>
          <p:cNvSpPr txBox="1"/>
          <p:nvPr/>
        </p:nvSpPr>
        <p:spPr>
          <a:xfrm>
            <a:off x="5155379" y="1065862"/>
            <a:ext cx="5744685" cy="4726276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pPr indent="-2286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r>
              <a:rPr b="0" sz="2000" lang="en-US" spc="-1" strike="noStrike">
                <a:solidFill>
                  <a:srgbClr val="FFFFFF"/>
                </a:solidFill>
              </a:rPr>
              <a:t>Armia wojsk sojuszniczych </a:t>
            </a:r>
            <a:r>
              <a:rPr sz="2000" lang="en-US" spc="-1">
                <a:solidFill>
                  <a:srgbClr val="FFFFFF"/>
                </a:solidFill>
              </a:rPr>
              <a:t>liczyła</a:t>
            </a:r>
            <a:r>
              <a:rPr b="0" sz="2000" lang="en-US" spc="-1" strike="noStrike">
                <a:solidFill>
                  <a:srgbClr val="FFFFFF"/>
                </a:solidFill>
              </a:rPr>
              <a:t> około 70 tys. (Rzeczypospolita wysłała</a:t>
            </a:r>
            <a:r>
              <a:rPr sz="2000" lang="en-US" spc="-1">
                <a:solidFill>
                  <a:srgbClr val="FFFFFF"/>
                </a:solidFill>
              </a:rPr>
              <a:t>  ok. 25</a:t>
            </a:r>
            <a:r>
              <a:rPr b="0" sz="2000" lang="en-US" spc="-1" strike="noStrike">
                <a:solidFill>
                  <a:srgbClr val="FFFFFF"/>
                </a:solidFill>
              </a:rPr>
              <a:t> tys.) żołnierzy.</a:t>
            </a:r>
          </a:p>
          <a:p>
            <a:pPr indent="-2286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r>
              <a:rPr b="0" sz="2000" lang="en-US" spc="-1" strike="noStrike">
                <a:solidFill>
                  <a:srgbClr val="FFFFFF"/>
                </a:solidFill>
              </a:rPr>
              <a:t>Turecka armia liczyła około 110-115 tys. żołnierzy.</a:t>
            </a:r>
            <a:r>
              <a:rPr sz="2000" lang="en-US" spc="-1">
                <a:solidFill>
                  <a:srgbClr val="FFFFFF"/>
                </a:solidFill>
              </a:rPr>
              <a:t>  </a:t>
            </a:r>
            <a:endParaRPr b="0" sz="2000" lang="en-US" spc="-1" strike="noStrike">
              <a:solidFill>
                <a:srgbClr val="FFFFFF"/>
              </a:solidFill>
            </a:endParaRPr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  <p:transition spd="slow">
    <p:blinds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8606" name="Rectangle 57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07" name="TextShape 1"/>
          <p:cNvSpPr txBox="1"/>
          <p:nvPr/>
        </p:nvSpPr>
        <p:spPr>
          <a:xfrm>
            <a:off x="640080" y="325369"/>
            <a:ext cx="4368602" cy="1956841"/>
          </a:xfrm>
          <a:prstGeom prst="rect"/>
        </p:spPr>
        <p:txBody>
          <a:bodyPr anchor="b" bIns="45720" lIns="91440" rIns="91440" rtlCol="0" tIns="45720" vert="horz">
            <a:normAutofit/>
          </a:bodyPr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sz="5400" lang="en-US" spc="-1">
                <a:latin typeface="+mj-lt"/>
                <a:ea typeface="+mj-ea"/>
                <a:cs typeface="+mj-cs"/>
              </a:rPr>
              <a:t>Początek Walki </a:t>
            </a:r>
            <a:endParaRPr b="0" sz="5400" lang="en-US" spc="-1" strike="noStrike">
              <a:latin typeface="+mj-lt"/>
              <a:ea typeface="+mj-ea"/>
              <a:cs typeface="+mj-cs"/>
            </a:endParaRPr>
          </a:p>
        </p:txBody>
      </p:sp>
      <p:sp>
        <p:nvSpPr>
          <p:cNvPr id="1048608" name="sketchy line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09" name="TextShape 2"/>
          <p:cNvSpPr txBox="1"/>
          <p:nvPr/>
        </p:nvSpPr>
        <p:spPr>
          <a:xfrm>
            <a:off x="640080" y="2872899"/>
            <a:ext cx="4243589" cy="332066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indent="-2286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r>
              <a:rPr b="0" sz="2000" lang="en-US" spc="-1" strike="noStrike"/>
              <a:t>Pod Tulln nad Dunajem doszło do spotkania armii Rzeczypospolitej z sojuszniczymi. Zgodnie z opracowanym planem przez króla Polskiego wojsko Rzeczypospolitej przeprawiło się przez wzgórza lasu Wiedeńskiego a armia niemiecko-austriacka przemieszczała się obok Dunaju i 12.09.1683 r. zaatakowały pozycję turecką. </a:t>
            </a:r>
          </a:p>
        </p:txBody>
      </p:sp>
      <p:pic>
        <p:nvPicPr>
          <p:cNvPr id="2097154" name="Obraz 3"/>
          <p:cNvPicPr>
            <a:picLocks/>
          </p:cNvPicPr>
          <p:nvPr/>
        </p:nvPicPr>
        <p:blipFill rotWithShape="1">
          <a:blip xmlns:r="http://schemas.openxmlformats.org/officeDocument/2006/relationships" r:embed="rId1"/>
          <a:srcRect l="19485" r="3894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ah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!!Rectangle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0" y="-8467"/>
            <a:ext cx="12191999" cy="6866467"/>
          </a:xfrm>
          <a:prstGeom prst="rect"/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97155" name="Obraz 2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>
            <a:alphaModFix amt="55000"/>
          </a:blip>
          <a:srcRect t="4237" b="6477"/>
          <a:stretch>
            <a:fillRect/>
          </a:stretch>
        </p:blipFill>
        <p:spPr>
          <a:xfrm>
            <a:off x="80838" y="2438"/>
            <a:ext cx="12191980" cy="6858000"/>
          </a:xfrm>
          <a:prstGeom prst="rect"/>
        </p:spPr>
      </p:pic>
      <p:sp>
        <p:nvSpPr>
          <p:cNvPr id="1048611" name="TextShape 1"/>
          <p:cNvSpPr txBox="1"/>
          <p:nvPr/>
        </p:nvSpPr>
        <p:spPr>
          <a:xfrm>
            <a:off x="686834" y="591344"/>
            <a:ext cx="3200400" cy="5585619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b="0" sz="4400" lang="en-US" spc="-1" strike="noStrike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Przebieg bitwy </a:t>
            </a:r>
          </a:p>
        </p:txBody>
      </p:sp>
      <p:sp>
        <p:nvSpPr>
          <p:cNvPr id="1048612" name="Arc 61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 flipV="1">
            <a:off x="7550402" y="2455479"/>
            <a:ext cx="4083433" cy="4083433"/>
          </a:xfrm>
          <a:prstGeom prst="arc"/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8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13" name="TextShape 2"/>
          <p:cNvSpPr txBox="1"/>
          <p:nvPr/>
        </p:nvSpPr>
        <p:spPr>
          <a:xfrm>
            <a:off x="3997035" y="-1082747"/>
            <a:ext cx="6906491" cy="5585619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pPr indent="-2286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r>
              <a:rPr b="0" lang="en-US" spc="-1" strike="noStrike">
                <a:solidFill>
                  <a:srgbClr val="FFFFFF"/>
                </a:solidFill>
              </a:rPr>
              <a:t>Kara Mustafa, nie przerywając oblężenia Wiednia, skierował przeciw wojskom nieprzyjacielskim tylko część swych jednostek, w rezultacie czego na początku bitwy chrześcijanie mieli przewagę liczebna (ok. 70 tys. Przeciw 55-60 tys.). Po złamaniu oporu Turków na drodze wiodącej wzdłuż Dunaju i na stokach wzgórz otaczających miasto nastąpił wielki atak jazdy, z prawego stoku szarżowała armia Polska, a z lewego skrzydła  armia Austriacka i Niemiecka, decydującą rolę odegrała husaria Rzeczypospolitej szarżująca ze prawego wzgórza Schafberg.</a:t>
            </a:r>
          </a:p>
        </p:txBody>
      </p:sp>
    </p:spTree>
  </p:cSld>
  <p:clrMapOvr>
    <a:masterClrMapping/>
  </p:clrMapOvr>
  <p:transition spd="slow">
    <p:wheel spokes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8614" name="Rectangle 64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pic>
        <p:nvPicPr>
          <p:cNvPr id="2097156" name="Obraz 3"/>
          <p:cNvPicPr>
            <a:picLocks/>
          </p:cNvPicPr>
          <p:nvPr/>
        </p:nvPicPr>
        <p:blipFill rotWithShape="1">
          <a:blip xmlns:r="http://schemas.openxmlformats.org/officeDocument/2006/relationships" r:embed="rId1"/>
          <a:srcRect t="9091" r="19554"/>
          <a:stretch>
            <a:fillRect/>
          </a:stretch>
        </p:blipFill>
        <p:spPr>
          <a:xfrm>
            <a:off x="3522468" y="10"/>
            <a:ext cx="8669532" cy="6857990"/>
          </a:xfrm>
          <a:prstGeom prst="rect"/>
        </p:spPr>
      </p:pic>
      <p:sp>
        <p:nvSpPr>
          <p:cNvPr id="1048615" name="Rectangle 66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2" y="0"/>
            <a:ext cx="9756601" cy="6858000"/>
          </a:xfrm>
          <a:prstGeom prst="rect"/>
          <a:gradFill>
            <a:gsLst>
              <a:gs pos="0">
                <a:schemeClr val="bg1">
                  <a:alpha val="0"/>
                </a:schemeClr>
              </a:gs>
              <a:gs pos="19000">
                <a:schemeClr val="bg1">
                  <a:alpha val="38000"/>
                </a:schemeClr>
              </a:gs>
              <a:gs pos="35000">
                <a:schemeClr val="bg1">
                  <a:alpha val="78000"/>
                </a:schemeClr>
              </a:gs>
              <a:gs pos="58000">
                <a:schemeClr val="bg1"/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/>
          </a:p>
        </p:txBody>
      </p:sp>
      <p:sp>
        <p:nvSpPr>
          <p:cNvPr id="1048616" name="TextShape 1"/>
          <p:cNvSpPr txBox="1"/>
          <p:nvPr/>
        </p:nvSpPr>
        <p:spPr>
          <a:xfrm>
            <a:off x="371094" y="1161288"/>
            <a:ext cx="3438144" cy="1124712"/>
          </a:xfrm>
          <a:prstGeom prst="rect"/>
        </p:spPr>
        <p:txBody>
          <a:bodyPr anchor="b" bIns="45720" lIns="91440" rIns="91440" rtlCol="0" tIns="45720" vert="horz">
            <a:normAutofit/>
          </a:bodyPr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dirty="0" sz="2800" lang="en-US" spc="-1" err="1">
                <a:latin typeface="+mj-lt"/>
                <a:ea typeface="+mj-ea"/>
                <a:cs typeface="+mj-cs"/>
              </a:rPr>
              <a:t>Zakończenie</a:t>
            </a:r>
            <a:r>
              <a:rPr dirty="0" sz="2800" lang="en-US" spc="-1">
                <a:latin typeface="+mj-lt"/>
                <a:ea typeface="+mj-ea"/>
                <a:cs typeface="+mj-cs"/>
              </a:rPr>
              <a:t> </a:t>
            </a:r>
            <a:r>
              <a:rPr dirty="0" sz="2800" lang="en-US" spc="-1" err="1">
                <a:latin typeface="+mj-lt"/>
                <a:ea typeface="+mj-ea"/>
                <a:cs typeface="+mj-cs"/>
              </a:rPr>
              <a:t>bitwy</a:t>
            </a:r>
            <a:endParaRPr b="0" dirty="0" sz="2800" lang="en-US" spc="-1" err="1" strike="noStrike">
              <a:latin typeface="+mj-lt"/>
              <a:ea typeface="+mj-ea"/>
              <a:cs typeface="+mj-cs"/>
            </a:endParaRPr>
          </a:p>
        </p:txBody>
      </p:sp>
      <p:sp>
        <p:nvSpPr>
          <p:cNvPr id="1048617" name="Rectangle 68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 rot="5400000">
            <a:off x="662559" y="605790"/>
            <a:ext cx="73152" cy="548640"/>
          </a:xfrm>
          <a:prstGeom prst="rect"/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48618" name="Rectangle 70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428244" y="2443480"/>
            <a:ext cx="3300984" cy="18288"/>
          </a:xfrm>
          <a:prstGeom prst="rect"/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19" name="TextShape 2"/>
          <p:cNvSpPr txBox="1"/>
          <p:nvPr/>
        </p:nvSpPr>
        <p:spPr>
          <a:xfrm>
            <a:off x="371094" y="2718054"/>
            <a:ext cx="3438906" cy="3207258"/>
          </a:xfrm>
          <a:prstGeom prst="rect"/>
        </p:spPr>
        <p:txBody>
          <a:bodyPr anchor="t" bIns="45720" lIns="91440" rIns="91440" rtlCol="0" tIns="45720" vert="horz">
            <a:normAutofit/>
          </a:bodyPr>
          <a:p>
            <a:pPr indent="-2286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r>
              <a:rPr b="0" sz="1400" lang="en-US" spc="-1" strike="noStrike"/>
              <a:t>Armia Turecka Poniosła druzgocącą klęskę. Cały obóz turecki dostał się w ręce zwycięzców. Straty Turków w bitwie wyniosły ok. 10 tysięcy zabitych i 5 tysięcy rannych żołnierzy, a sprzymierzeni stracili ok. 1500 zabitych i ponad 2500 rannych. Znaczna część armii tureckiej zdołała wycofać się, tracąc część uzbrojenia, wszystkie działa oraz zapasy wojenne. Bitwa trwała około 12 godzin, z tego: przez 11,5 godziny odbywał się ostrzał artyleryjski przygotowujący atak, a sama szarża wojsk Króla Jana III Sobieskiego trwała pół godziny.</a:t>
            </a:r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8620" name="Rectangle 66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21" name="TextShape 1"/>
          <p:cNvSpPr txBox="1"/>
          <p:nvPr/>
        </p:nvSpPr>
        <p:spPr>
          <a:xfrm>
            <a:off x="841248" y="548640"/>
            <a:ext cx="3600860" cy="5431536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b="0" sz="5400" kern="1200" lang="en-US" spc="-1" strike="noStrike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 bitwie </a:t>
            </a:r>
          </a:p>
        </p:txBody>
      </p:sp>
      <p:sp>
        <p:nvSpPr>
          <p:cNvPr id="1048622" name="sketch line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23" name="TextShape 2"/>
          <p:cNvSpPr txBox="1"/>
          <p:nvPr/>
        </p:nvSpPr>
        <p:spPr>
          <a:xfrm>
            <a:off x="5126418" y="552091"/>
            <a:ext cx="6224335" cy="5431536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pPr indent="-2286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r>
              <a:rPr b="0" dirty="0" sz="2200" lang="en-US" spc="-1" strike="noStrike"/>
              <a:t>W </a:t>
            </a:r>
            <a:r>
              <a:rPr b="0" dirty="0" sz="2200" lang="en-US" spc="-1" err="1" strike="noStrike"/>
              <a:t>nocy</a:t>
            </a:r>
            <a:r>
              <a:rPr b="0" dirty="0" sz="2200" lang="en-US" spc="-1" strike="noStrike"/>
              <a:t>, w </a:t>
            </a:r>
            <a:r>
              <a:rPr b="0" dirty="0" sz="2200" lang="en-US" spc="-1" err="1" strike="noStrike"/>
              <a:t>zdobycznym</a:t>
            </a:r>
            <a:r>
              <a:rPr b="0" dirty="0" sz="2200" lang="en-US" spc="-1" strike="noStrike"/>
              <a:t> </a:t>
            </a:r>
            <a:r>
              <a:rPr b="0" dirty="0" sz="2200" lang="en-US" spc="-1" err="1" strike="noStrike"/>
              <a:t>namiocie</a:t>
            </a:r>
            <a:r>
              <a:rPr b="0" dirty="0" sz="2200" lang="en-US" spc="-1" strike="noStrike"/>
              <a:t> </a:t>
            </a:r>
            <a:r>
              <a:rPr b="0" dirty="0" sz="2200" lang="en-US" spc="-1" err="1" strike="noStrike"/>
              <a:t>wezyra</a:t>
            </a:r>
            <a:r>
              <a:rPr b="0" dirty="0" sz="2200" lang="en-US" spc="-1" strike="noStrike"/>
              <a:t>, </a:t>
            </a:r>
            <a:r>
              <a:rPr b="0" dirty="0" sz="2200" lang="en-US" spc="-1" err="1" strike="noStrike"/>
              <a:t>król</a:t>
            </a:r>
            <a:r>
              <a:rPr dirty="0" sz="2200" lang="en-US" spc="-1"/>
              <a:t> Polski Jan III Sobieski </a:t>
            </a:r>
            <a:r>
              <a:rPr b="0" dirty="0" sz="2200" lang="en-US" spc="-1" err="1" strike="noStrike"/>
              <a:t>napisał</a:t>
            </a:r>
            <a:r>
              <a:rPr b="0" dirty="0" sz="2200" lang="en-US" spc="-1" strike="noStrike"/>
              <a:t> </a:t>
            </a:r>
            <a:r>
              <a:rPr b="0" dirty="0" sz="2200" lang="en-US" spc="-1" err="1" strike="noStrike"/>
              <a:t>dwa</a:t>
            </a:r>
            <a:r>
              <a:rPr b="0" dirty="0" sz="2200" lang="en-US" spc="-1" strike="noStrike"/>
              <a:t> </a:t>
            </a:r>
            <a:r>
              <a:rPr b="0" dirty="0" sz="2200" lang="en-US" spc="-1" err="1" strike="noStrike"/>
              <a:t>listy</a:t>
            </a:r>
            <a:r>
              <a:rPr b="0" dirty="0" sz="2200" lang="en-US" spc="-1" strike="noStrike"/>
              <a:t>. Jeden do </a:t>
            </a:r>
            <a:r>
              <a:rPr b="0" dirty="0" sz="2200" lang="en-US" spc="-1" err="1" strike="noStrike"/>
              <a:t>papieża</a:t>
            </a:r>
            <a:r>
              <a:rPr b="0" dirty="0" sz="2200" lang="en-US" spc="-1" strike="noStrike"/>
              <a:t> </a:t>
            </a:r>
            <a:r>
              <a:rPr b="0" dirty="0" sz="2200" lang="en-US" spc="-1" err="1" strike="noStrike"/>
              <a:t>Innocentego</a:t>
            </a:r>
            <a:r>
              <a:rPr b="0" dirty="0" sz="2200" lang="en-US" spc="-1" strike="noStrike"/>
              <a:t> XI – </a:t>
            </a:r>
            <a:r>
              <a:rPr b="0" dirty="0" sz="2200" lang="en-US" spc="-1" err="1" strike="noStrike"/>
              <a:t>ze</a:t>
            </a:r>
            <a:r>
              <a:rPr b="0" dirty="0" sz="2200" lang="en-US" spc="-1" strike="noStrike"/>
              <a:t> </a:t>
            </a:r>
            <a:r>
              <a:rPr b="0" dirty="0" sz="2200" lang="en-US" spc="-1" err="1" strike="noStrike"/>
              <a:t>słowami</a:t>
            </a:r>
            <a:r>
              <a:rPr dirty="0" sz="2200" lang="en-US" spc="-1"/>
              <a:t>: "</a:t>
            </a:r>
            <a:r>
              <a:rPr b="0" dirty="0" sz="2200" lang="en-US" spc="-1" err="1" strike="noStrike"/>
              <a:t>Venimus</a:t>
            </a:r>
            <a:r>
              <a:rPr b="0" dirty="0" sz="2200" lang="en-US" spc="-1" strike="noStrike"/>
              <a:t>, </a:t>
            </a:r>
            <a:r>
              <a:rPr dirty="0" sz="2200" lang="en-US" spc="-1"/>
              <a:t>Vidimus</a:t>
            </a:r>
            <a:r>
              <a:rPr b="0" dirty="0" sz="2200" lang="en-US" spc="-1" strike="noStrike"/>
              <a:t> et Deus </a:t>
            </a:r>
            <a:r>
              <a:rPr dirty="0" sz="2200" lang="en-US" spc="-1" err="1"/>
              <a:t>Vicit</a:t>
            </a:r>
            <a:r>
              <a:rPr dirty="0" sz="2200" lang="en-US" spc="-1"/>
              <a:t>",</a:t>
            </a:r>
            <a:r>
              <a:rPr b="0" dirty="0" sz="2200" lang="en-US" spc="-1" strike="noStrike"/>
              <a:t> </a:t>
            </a:r>
            <a:r>
              <a:rPr b="0" dirty="0" sz="2200" lang="en-US" spc="-1" err="1" strike="noStrike"/>
              <a:t>drugi</a:t>
            </a:r>
            <a:r>
              <a:rPr b="0" dirty="0" sz="2200" lang="en-US" spc="-1" strike="noStrike"/>
              <a:t> do </a:t>
            </a:r>
            <a:r>
              <a:rPr b="0" dirty="0" sz="2200" lang="en-US" spc="-1" err="1" strike="noStrike"/>
              <a:t>małżonki</a:t>
            </a:r>
            <a:r>
              <a:rPr b="0" dirty="0" sz="2200" lang="en-US" spc="-1" strike="noStrike"/>
              <a:t>, </a:t>
            </a:r>
            <a:r>
              <a:rPr b="0" dirty="0" sz="2200" lang="en-US" spc="-1" err="1" strike="noStrike"/>
              <a:t>Marysieńki</a:t>
            </a:r>
            <a:r>
              <a:rPr b="0" dirty="0" sz="2200" lang="en-US" spc="-1" strike="noStrike"/>
              <a:t>, </a:t>
            </a:r>
            <a:r>
              <a:rPr b="0" dirty="0" sz="2200" lang="en-US" spc="-1" err="1" strike="noStrike"/>
              <a:t>zaczynając</a:t>
            </a:r>
            <a:r>
              <a:rPr b="0" dirty="0" sz="2200" lang="en-US" spc="-1" strike="noStrike"/>
              <a:t> od </a:t>
            </a:r>
            <a:r>
              <a:rPr b="0" dirty="0" sz="2200" lang="en-US" spc="-1" err="1" strike="noStrike"/>
              <a:t>słów</a:t>
            </a:r>
            <a:r>
              <a:rPr b="0" dirty="0" sz="2200" lang="en-US" spc="-1" strike="noStrike"/>
              <a:t>: </a:t>
            </a:r>
            <a:r>
              <a:rPr dirty="0" sz="2200" lang="en-US" spc="-1"/>
              <a:t>"</a:t>
            </a:r>
            <a:r>
              <a:rPr b="0" dirty="0" sz="2200" lang="en-US" spc="-1" err="1" strike="noStrike"/>
              <a:t>Bóg</a:t>
            </a:r>
            <a:r>
              <a:rPr b="0" dirty="0" sz="2200" lang="en-US" spc="-1" strike="noStrike"/>
              <a:t> </a:t>
            </a:r>
            <a:r>
              <a:rPr b="0" dirty="0" sz="2200" lang="en-US" spc="-1" err="1" strike="noStrike"/>
              <a:t>i</a:t>
            </a:r>
            <a:r>
              <a:rPr b="0" dirty="0" sz="2200" lang="en-US" spc="-1" strike="noStrike"/>
              <a:t> Pan </a:t>
            </a:r>
            <a:r>
              <a:rPr b="0" dirty="0" sz="2200" lang="en-US" spc="-1" err="1" strike="noStrike"/>
              <a:t>nasz</a:t>
            </a:r>
            <a:r>
              <a:rPr b="0" dirty="0" sz="2200" lang="en-US" spc="-1" strike="noStrike"/>
              <a:t> </a:t>
            </a:r>
            <a:r>
              <a:rPr b="0" dirty="0" sz="2200" lang="en-US" spc="-1" err="1" strike="noStrike"/>
              <a:t>na</a:t>
            </a:r>
            <a:r>
              <a:rPr b="0" dirty="0" sz="2200" lang="en-US" spc="-1" strike="noStrike"/>
              <a:t> </a:t>
            </a:r>
            <a:r>
              <a:rPr b="0" dirty="0" sz="2200" lang="en-US" spc="-1" err="1" strike="noStrike"/>
              <a:t>wieki</a:t>
            </a:r>
            <a:r>
              <a:rPr b="0" dirty="0" sz="2200" lang="en-US" spc="-1" strike="noStrike"/>
              <a:t> </a:t>
            </a:r>
            <a:r>
              <a:rPr b="0" dirty="0" sz="2200" lang="en-US" spc="-1" err="1" strike="noStrike"/>
              <a:t>błogosławiony</a:t>
            </a:r>
            <a:r>
              <a:rPr b="0" dirty="0" sz="2200" lang="en-US" spc="-1" strike="noStrike"/>
              <a:t> </a:t>
            </a:r>
            <a:r>
              <a:rPr b="0" dirty="0" sz="2200" lang="en-US" spc="-1" err="1" strike="noStrike"/>
              <a:t>dał</a:t>
            </a:r>
            <a:r>
              <a:rPr b="0" dirty="0" sz="2200" lang="en-US" spc="-1" strike="noStrike"/>
              <a:t> </a:t>
            </a:r>
            <a:r>
              <a:rPr b="0" dirty="0" sz="2200" lang="en-US" spc="-1" err="1" strike="noStrike"/>
              <a:t>zwycięstwo</a:t>
            </a:r>
            <a:r>
              <a:rPr b="0" dirty="0" sz="2200" lang="en-US" spc="-1" strike="noStrike"/>
              <a:t> </a:t>
            </a:r>
            <a:r>
              <a:rPr b="0" dirty="0" sz="2200" lang="en-US" spc="-1" err="1" strike="noStrike"/>
              <a:t>i</a:t>
            </a:r>
            <a:r>
              <a:rPr b="0" dirty="0" sz="2200" lang="en-US" spc="-1" strike="noStrike"/>
              <a:t> </a:t>
            </a:r>
            <a:r>
              <a:rPr b="0" dirty="0" sz="2200" lang="en-US" spc="-1" err="1" strike="noStrike"/>
              <a:t>sławę</a:t>
            </a:r>
            <a:r>
              <a:rPr b="0" dirty="0" sz="2200" lang="en-US" spc="-1" strike="noStrike"/>
              <a:t> </a:t>
            </a:r>
            <a:r>
              <a:rPr b="0" dirty="0" sz="2200" lang="en-US" spc="-1" err="1" strike="noStrike"/>
              <a:t>narodowi</a:t>
            </a:r>
            <a:r>
              <a:rPr b="0" dirty="0" sz="2200" lang="en-US" spc="-1" strike="noStrike"/>
              <a:t> </a:t>
            </a:r>
            <a:r>
              <a:rPr b="0" dirty="0" sz="2200" lang="en-US" spc="-1" err="1" strike="noStrike"/>
              <a:t>naszemu</a:t>
            </a:r>
            <a:r>
              <a:rPr b="0" dirty="0" sz="2200" lang="en-US" spc="-1" strike="noStrike"/>
              <a:t>, o </a:t>
            </a:r>
            <a:r>
              <a:rPr b="0" dirty="0" sz="2200" lang="en-US" spc="-1" err="1" strike="noStrike"/>
              <a:t>jakiej</a:t>
            </a:r>
            <a:r>
              <a:rPr b="0" dirty="0" sz="2200" lang="en-US" spc="-1" strike="noStrike"/>
              <a:t> </a:t>
            </a:r>
            <a:r>
              <a:rPr b="0" dirty="0" sz="2200" lang="en-US" spc="-1" err="1" strike="noStrike"/>
              <a:t>wieki</a:t>
            </a:r>
            <a:r>
              <a:rPr b="0" dirty="0" sz="2200" lang="en-US" spc="-1" strike="noStrike"/>
              <a:t> </a:t>
            </a:r>
            <a:r>
              <a:rPr b="0" dirty="0" sz="2200" lang="en-US" spc="-1" err="1" strike="noStrike"/>
              <a:t>przeszłe</a:t>
            </a:r>
            <a:r>
              <a:rPr b="0" dirty="0" sz="2200" lang="en-US" spc="-1" strike="noStrike"/>
              <a:t> </a:t>
            </a:r>
            <a:r>
              <a:rPr b="0" dirty="0" sz="2200" lang="en-US" spc="-1" err="1" strike="noStrike"/>
              <a:t>nigdy</a:t>
            </a:r>
            <a:r>
              <a:rPr b="0" dirty="0" sz="2200" lang="en-US" spc="-1" strike="noStrike"/>
              <a:t> </a:t>
            </a:r>
            <a:r>
              <a:rPr b="0" dirty="0" sz="2200" lang="en-US" spc="-1" err="1" strike="noStrike"/>
              <a:t>nie</a:t>
            </a:r>
            <a:r>
              <a:rPr b="0" dirty="0" sz="2200" lang="en-US" spc="-1" strike="noStrike"/>
              <a:t> </a:t>
            </a:r>
            <a:r>
              <a:rPr b="0" dirty="0" sz="2200" lang="en-US" spc="-1" err="1" strike="noStrike"/>
              <a:t>słyszały</a:t>
            </a:r>
            <a:r>
              <a:rPr dirty="0" sz="2200" lang="en-US" spc="-1"/>
              <a:t>".</a:t>
            </a:r>
            <a:endParaRPr b="0" dirty="0" sz="2200" lang="en-US" spc="-1" strike="noStrike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8624" name="Rectangle 68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25" name="Freeform: Shape 70"/>
          <p:cNvSpPr>
            <a:spLocks noChangeAspect="1" noMove="1" noResize="1" noRot="1" noGrp="1" noAdjustHandles="1" noEditPoints="1" noChangeArrowheads="1" noChangeShapeType="1" noTextEdit="1"/>
          </p:cNvSpPr>
          <p:nvPr/>
        </p:nvSpPr>
        <p:spPr>
          <a:xfrm rot="8888549">
            <a:off x="-1059473" y="-1108988"/>
            <a:ext cx="7179830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prstDash val="solid"/>
            <a:miter/>
          </a:ln>
        </p:spPr>
        <p:txBody>
          <a:bodyPr anchor="ctr" rtlCol="0" wrap="square">
            <a:noAutofit/>
          </a:bodyPr>
          <a:p>
            <a:endParaRPr lang="en-US"/>
          </a:p>
        </p:txBody>
      </p:sp>
      <p:sp>
        <p:nvSpPr>
          <p:cNvPr id="1048626" name="TextShape 1"/>
          <p:cNvSpPr txBox="1"/>
          <p:nvPr/>
        </p:nvSpPr>
        <p:spPr>
          <a:xfrm>
            <a:off x="841246" y="673770"/>
            <a:ext cx="3644489" cy="2414488"/>
          </a:xfrm>
          <a:prstGeom prst="rect"/>
        </p:spPr>
        <p:txBody>
          <a:bodyPr anchor="t" bIns="45720" lIns="91440" rIns="91440" rtlCol="0" tIns="45720" vert="horz">
            <a:normAutofit/>
          </a:bodyPr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b="0" sz="5400" kern="1200" lang="en-US" spc="-1" strike="noStrike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Skutki bitwy</a:t>
            </a:r>
          </a:p>
        </p:txBody>
      </p:sp>
      <p:sp>
        <p:nvSpPr>
          <p:cNvPr id="1048627" name="TextShape 2"/>
          <p:cNvSpPr txBox="1"/>
          <p:nvPr/>
        </p:nvSpPr>
        <p:spPr>
          <a:xfrm>
            <a:off x="6095999" y="882315"/>
            <a:ext cx="5254754" cy="5294647"/>
          </a:xfrm>
          <a:prstGeom prst="rect"/>
        </p:spPr>
        <p:txBody>
          <a:bodyPr bIns="45720" lIns="91440" rIns="91440" rtlCol="0" tIns="45720" vert="horz">
            <a:normAutofit/>
          </a:bodyPr>
          <a:p>
            <a:pPr indent="-228600">
              <a:lnSpc>
                <a:spcPct val="90000"/>
              </a:lnSpc>
              <a:spcBef>
                <a:spcPts val="1001"/>
              </a:spcBef>
              <a:buFont typeface="Arial" panose="020B0604020202020204" pitchFamily="34" charset="0"/>
              <a:buChar char="•"/>
            </a:pPr>
            <a:r>
              <a:rPr b="0" sz="2200" lang="en-US" spc="-1" strike="noStrike"/>
              <a:t>Bitwa pod Wiedniem zakończyła </a:t>
            </a:r>
            <a:r>
              <a:rPr sz="2200" lang="en-US" spc="-1"/>
              <a:t>władzę </a:t>
            </a:r>
            <a:r>
              <a:rPr b="0" sz="2200" lang="en-US" spc="-1" strike="noStrike"/>
              <a:t>imperium osmańskiego na Półwyspie Bałkańskim a zarazem była początkiem </a:t>
            </a:r>
            <a:r>
              <a:rPr sz="2200" lang="en-US" spc="-1"/>
              <a:t>ekspansji</a:t>
            </a:r>
            <a:r>
              <a:rPr b="0" sz="2200" lang="en-US" spc="-1" strike="noStrike"/>
              <a:t> Austrii na tych terenach. Tym samym wpłynęła na zmianę układu sił w środkowej i wschodniej Europie.</a:t>
            </a:r>
            <a:r>
              <a:rPr sz="2200" lang="en-US" spc="-1"/>
              <a:t> </a:t>
            </a:r>
            <a:endParaRPr b="0" sz="2200" lang="en-US" spc="-1" strike="noStrike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Tytuł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dirty="0" lang="en-US"/>
              <a:t>D</a:t>
            </a:r>
            <a:r>
              <a:rPr dirty="0" lang="en-US"/>
              <a:t>z</a:t>
            </a:r>
            <a:r>
              <a:rPr dirty="0" lang="en-US"/>
              <a:t>i</a:t>
            </a:r>
            <a:r>
              <a:rPr altLang="en-US" dirty="0" lang="pl-PL"/>
              <a:t>ękujemy</a:t>
            </a:r>
            <a:r>
              <a:rPr altLang="en-US" dirty="0" lang="en-US"/>
              <a:t> </a:t>
            </a:r>
            <a:r>
              <a:rPr altLang="en-US" dirty="0" lang="en-US"/>
              <a:t>za</a:t>
            </a:r>
            <a:r>
              <a:rPr altLang="en-US" dirty="0" lang="en-US"/>
              <a:t> </a:t>
            </a:r>
            <a:r>
              <a:rPr altLang="en-US" dirty="0" lang="en-US"/>
              <a:t>U</a:t>
            </a:r>
            <a:r>
              <a:rPr altLang="en-US" dirty="0" lang="en-US"/>
              <a:t>wagę</a:t>
            </a:r>
            <a:r>
              <a:rPr altLang="en-US" dirty="0" lang="en-US"/>
              <a:t>!</a:t>
            </a:r>
            <a:endParaRPr dirty="0" lang="pl-PL"/>
          </a:p>
        </p:txBody>
      </p:sp>
      <p:sp>
        <p:nvSpPr>
          <p:cNvPr id="1048629" name="Podtytuł 2"/>
          <p:cNvSpPr>
            <a:spLocks noGrp="1"/>
          </p:cNvSpPr>
          <p:nvPr>
            <p:ph type="subTitle"/>
          </p:nvPr>
        </p:nvSpPr>
        <p:spPr>
          <a:xfrm>
            <a:off x="838080" y="2103840"/>
            <a:ext cx="10515240" cy="1325160"/>
          </a:xfrm>
        </p:spPr>
        <p:txBody>
          <a:bodyPr/>
          <a:p>
            <a:pPr indent="0" marL="0">
              <a:buNone/>
            </a:pPr>
            <a:r>
              <a:rPr lang="en-US"/>
              <a:t>H</a:t>
            </a:r>
            <a:r>
              <a:rPr lang="en-US"/>
              <a:t>u</a:t>
            </a:r>
            <a:r>
              <a:rPr lang="en-US"/>
              <a:t>b</a:t>
            </a:r>
            <a:r>
              <a:rPr lang="en-US"/>
              <a:t>ert</a:t>
            </a:r>
            <a:r>
              <a:rPr lang="en-US"/>
              <a:t> Kołodziejczak</a:t>
            </a:r>
            <a:endParaRPr lang="pl-PL"/>
          </a:p>
          <a:p>
            <a:pPr indent="0" marL="0">
              <a:buNone/>
            </a:pPr>
            <a:r>
              <a:rPr lang="en-US"/>
              <a:t>S</a:t>
            </a:r>
            <a:r>
              <a:rPr lang="en-US"/>
              <a:t>z</a:t>
            </a:r>
            <a:r>
              <a:rPr lang="en-US"/>
              <a:t>y</a:t>
            </a:r>
            <a:r>
              <a:rPr lang="en-US"/>
              <a:t>mon</a:t>
            </a:r>
            <a:r>
              <a:rPr lang="en-US"/>
              <a:t> </a:t>
            </a:r>
            <a:r>
              <a:rPr lang="en-US"/>
              <a:t>Butoka</a:t>
            </a:r>
            <a:endParaRPr lang="pl-PL"/>
          </a:p>
          <a:p>
            <a:pPr indent="0" marL="0">
              <a:buNone/>
            </a:pPr>
            <a:r>
              <a:rPr lang="en-US"/>
              <a:t>M</a:t>
            </a:r>
            <a:r>
              <a:rPr lang="en-US"/>
              <a:t>a</a:t>
            </a:r>
            <a:r>
              <a:rPr lang="en-US"/>
              <a:t>rcin</a:t>
            </a:r>
            <a:r>
              <a:rPr lang="en-US"/>
              <a:t> </a:t>
            </a:r>
            <a:r>
              <a:rPr lang="en-US"/>
              <a:t>Wolder</a:t>
            </a:r>
            <a:endParaRPr lang="pl-PL"/>
          </a:p>
        </p:txBody>
      </p:sp>
      <p:sp>
        <p:nvSpPr>
          <p:cNvPr id="1048670" name=""/>
          <p:cNvSpPr txBox="1"/>
          <p:nvPr/>
        </p:nvSpPr>
        <p:spPr>
          <a:xfrm>
            <a:off x="4096000" y="3219450"/>
            <a:ext cx="4000000" cy="510540"/>
          </a:xfrm>
          <a:prstGeom prst="rect"/>
        </p:spPr>
        <p:txBody>
          <a:bodyPr rtlCol="0" wrap="square">
            <a:spAutoFit/>
          </a:bodyPr>
          <a:p>
            <a:r>
              <a:rPr sz="2800" lang="pl-PL">
                <a:solidFill>
                  <a:srgbClr val="000000"/>
                </a:solidFill>
              </a:rPr>
              <a:t/>
            </a:r>
            <a:endParaRPr sz="2800" lang="pl-PL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 invX="0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Bitwa pod Wiedniem została stoczona w 12.09.1683 r.</dc:title>
  <dc:creator>Konto Microsoft</dc:creator>
  <dcterms:created xsi:type="dcterms:W3CDTF">2021-09-03T06:27:31Z</dcterms:created>
  <dcterms:modified xsi:type="dcterms:W3CDTF">2021-09-08T18:53:21Z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Panoramiczny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10</vt:i4>
  </property>
</Properties>
</file>